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68" r:id="rId3"/>
    <p:sldId id="257" r:id="rId4"/>
    <p:sldId id="258" r:id="rId5"/>
    <p:sldId id="259" r:id="rId6"/>
    <p:sldId id="260" r:id="rId7"/>
    <p:sldId id="262" r:id="rId8"/>
    <p:sldId id="269" r:id="rId9"/>
    <p:sldId id="261" r:id="rId10"/>
    <p:sldId id="264" r:id="rId11"/>
    <p:sldId id="263" r:id="rId12"/>
    <p:sldId id="265" r:id="rId13"/>
    <p:sldId id="266" r:id="rId14"/>
    <p:sldId id="267" r:id="rId15"/>
    <p:sldId id="270" r:id="rId16"/>
    <p:sldId id="271" r:id="rId17"/>
    <p:sldId id="272" r:id="rId18"/>
    <p:sldId id="277" r:id="rId19"/>
    <p:sldId id="278" r:id="rId20"/>
    <p:sldId id="289" r:id="rId21"/>
    <p:sldId id="285" r:id="rId22"/>
    <p:sldId id="274" r:id="rId23"/>
    <p:sldId id="287" r:id="rId24"/>
    <p:sldId id="288" r:id="rId25"/>
    <p:sldId id="286" r:id="rId26"/>
    <p:sldId id="290" r:id="rId27"/>
    <p:sldId id="293" r:id="rId28"/>
    <p:sldId id="292" r:id="rId29"/>
    <p:sldId id="291" r:id="rId30"/>
    <p:sldId id="294" r:id="rId31"/>
    <p:sldId id="295" r:id="rId32"/>
    <p:sldId id="275" r:id="rId33"/>
    <p:sldId id="273" r:id="rId34"/>
    <p:sldId id="276" r:id="rId35"/>
    <p:sldId id="279" r:id="rId36"/>
    <p:sldId id="280" r:id="rId37"/>
    <p:sldId id="281" r:id="rId38"/>
    <p:sldId id="282" r:id="rId39"/>
    <p:sldId id="283" r:id="rId40"/>
    <p:sldId id="284"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67" autoAdjust="0"/>
    <p:restoredTop sz="86483" autoAdjust="0"/>
  </p:normalViewPr>
  <p:slideViewPr>
    <p:cSldViewPr snapToGrid="0">
      <p:cViewPr varScale="1">
        <p:scale>
          <a:sx n="78" d="100"/>
          <a:sy n="78" d="100"/>
        </p:scale>
        <p:origin x="120" y="120"/>
      </p:cViewPr>
      <p:guideLst/>
    </p:cSldViewPr>
  </p:slideViewPr>
  <p:outlineViewPr>
    <p:cViewPr>
      <p:scale>
        <a:sx n="33" d="100"/>
        <a:sy n="33" d="100"/>
      </p:scale>
      <p:origin x="0" y="-1775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FF89F-1DD5-42FF-8F1B-6BD1B697B1AC}" type="datetimeFigureOut">
              <a:rPr kumimoji="1" lang="ja-JP" altLang="en-US" smtClean="0"/>
              <a:t>2017/12/30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53275-15CA-488F-A00E-DB84CD401195}" type="slidenum">
              <a:rPr kumimoji="1" lang="ja-JP" altLang="en-US" smtClean="0"/>
              <a:t>‹#›</a:t>
            </a:fld>
            <a:endParaRPr kumimoji="1" lang="ja-JP" altLang="en-US"/>
          </a:p>
        </p:txBody>
      </p:sp>
    </p:spTree>
    <p:extLst>
      <p:ext uri="{BB962C8B-B14F-4D97-AF65-F5344CB8AC3E}">
        <p14:creationId xmlns:p14="http://schemas.microsoft.com/office/powerpoint/2010/main" val="34156185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2953275-15CA-488F-A00E-DB84CD401195}" type="slidenum">
              <a:rPr kumimoji="1" lang="ja-JP" altLang="en-US" smtClean="0"/>
              <a:t>3</a:t>
            </a:fld>
            <a:endParaRPr kumimoji="1" lang="ja-JP" altLang="en-US"/>
          </a:p>
        </p:txBody>
      </p:sp>
    </p:spTree>
    <p:extLst>
      <p:ext uri="{BB962C8B-B14F-4D97-AF65-F5344CB8AC3E}">
        <p14:creationId xmlns:p14="http://schemas.microsoft.com/office/powerpoint/2010/main" val="2002042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2953275-15CA-488F-A00E-DB84CD401195}" type="slidenum">
              <a:rPr kumimoji="1" lang="ja-JP" altLang="en-US" smtClean="0"/>
              <a:t>35</a:t>
            </a:fld>
            <a:endParaRPr kumimoji="1" lang="ja-JP" altLang="en-US"/>
          </a:p>
        </p:txBody>
      </p:sp>
    </p:spTree>
    <p:extLst>
      <p:ext uri="{BB962C8B-B14F-4D97-AF65-F5344CB8AC3E}">
        <p14:creationId xmlns:p14="http://schemas.microsoft.com/office/powerpoint/2010/main" val="5662092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2113514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3898025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258747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2705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3629273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4045990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4020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3711120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ja-JP" altLang="en-US" smtClean="0"/>
              <a:t>マスター タイトルの書式設定</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134816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362475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260341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1288933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Content Placeholder 3"/>
          <p:cNvSpPr>
            <a:spLocks noGrp="1"/>
          </p:cNvSpPr>
          <p:nvPr>
            <p:ph sz="quarter" idx="13"/>
          </p:nvPr>
        </p:nvSpPr>
        <p:spPr>
          <a:xfrm>
            <a:off x="913774" y="3051012"/>
            <a:ext cx="5106027"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3" name="Content Placeholder 5"/>
          <p:cNvSpPr>
            <a:spLocks noGrp="1"/>
          </p:cNvSpPr>
          <p:nvPr>
            <p:ph sz="quarter" idx="14"/>
          </p:nvPr>
        </p:nvSpPr>
        <p:spPr>
          <a:xfrm>
            <a:off x="6172200" y="3051012"/>
            <a:ext cx="5105401"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582589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177764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90830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ja-JP" altLang="en-US" smtClean="0"/>
              <a:t>マスター タイトルの書式設定</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1166417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939DA94-D0E3-4340-8B99-0F6D23E68C6A}" type="datetimeFigureOut">
              <a:rPr kumimoji="1" lang="ja-JP" altLang="en-US" smtClean="0"/>
              <a:t>2017/12/30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287187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939DA94-D0E3-4340-8B99-0F6D23E68C6A}" type="datetimeFigureOut">
              <a:rPr kumimoji="1" lang="ja-JP" altLang="en-US" smtClean="0"/>
              <a:t>2017/12/30</a:t>
            </a:fld>
            <a:endParaRPr kumimoji="1" lang="ja-JP"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2E1A00C-B8B1-41AC-AE43-ED63D3E86536}" type="slidenum">
              <a:rPr kumimoji="1" lang="ja-JP" altLang="en-US" smtClean="0"/>
              <a:t>‹#›</a:t>
            </a:fld>
            <a:endParaRPr kumimoji="1" lang="ja-JP" altLang="en-US"/>
          </a:p>
        </p:txBody>
      </p:sp>
    </p:spTree>
    <p:extLst>
      <p:ext uri="{BB962C8B-B14F-4D97-AF65-F5344CB8AC3E}">
        <p14:creationId xmlns:p14="http://schemas.microsoft.com/office/powerpoint/2010/main" val="25615644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基礎から説明する暗号通貨</a:t>
            </a:r>
            <a:endParaRPr kumimoji="1" lang="ja-JP" altLang="en-US" dirty="0"/>
          </a:p>
        </p:txBody>
      </p:sp>
      <p:sp>
        <p:nvSpPr>
          <p:cNvPr id="3" name="サブタイトル 2"/>
          <p:cNvSpPr>
            <a:spLocks noGrp="1"/>
          </p:cNvSpPr>
          <p:nvPr>
            <p:ph type="subTitle" idx="1"/>
          </p:nvPr>
        </p:nvSpPr>
        <p:spPr/>
        <p:txBody>
          <a:bodyPr/>
          <a:lstStyle/>
          <a:p>
            <a:r>
              <a:rPr kumimoji="1" lang="ja-JP" altLang="en-US" dirty="0" smtClean="0"/>
              <a:t>星月優佑</a:t>
            </a:r>
            <a:endParaRPr kumimoji="1" lang="ja-JP" altLang="en-US" dirty="0"/>
          </a:p>
        </p:txBody>
      </p:sp>
    </p:spTree>
    <p:extLst>
      <p:ext uri="{BB962C8B-B14F-4D97-AF65-F5344CB8AC3E}">
        <p14:creationId xmlns:p14="http://schemas.microsoft.com/office/powerpoint/2010/main" val="3412182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トランザクションチェイン</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次々に新しい所有者へ所有権を移転することでトランザクションのチェインができる</a:t>
            </a:r>
            <a:endParaRPr kumimoji="1" lang="en-US" altLang="ja-JP" dirty="0" smtClean="0"/>
          </a:p>
        </p:txBody>
      </p:sp>
      <p:sp>
        <p:nvSpPr>
          <p:cNvPr id="4" name="1 つの角を切り取った四角形 3"/>
          <p:cNvSpPr/>
          <p:nvPr/>
        </p:nvSpPr>
        <p:spPr>
          <a:xfrm>
            <a:off x="1402463" y="3352090"/>
            <a:ext cx="2607275" cy="2879125"/>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5" name="角丸四角形 4"/>
          <p:cNvSpPr/>
          <p:nvPr/>
        </p:nvSpPr>
        <p:spPr>
          <a:xfrm>
            <a:off x="1718442" y="554946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smtClean="0"/>
              <a:t>B</a:t>
            </a:r>
            <a:r>
              <a:rPr kumimoji="1" lang="ja-JP" altLang="en-US" dirty="0" err="1" smtClean="0"/>
              <a:t>さんの</a:t>
            </a:r>
            <a:r>
              <a:rPr kumimoji="1" lang="ja-JP" altLang="en-US" dirty="0" smtClean="0"/>
              <a:t>公開鍵</a:t>
            </a:r>
            <a:endParaRPr kumimoji="1" lang="ja-JP" altLang="en-US" dirty="0"/>
          </a:p>
        </p:txBody>
      </p:sp>
      <p:sp>
        <p:nvSpPr>
          <p:cNvPr id="6" name="角丸四角形 5"/>
          <p:cNvSpPr/>
          <p:nvPr/>
        </p:nvSpPr>
        <p:spPr>
          <a:xfrm>
            <a:off x="1718442" y="436598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電子</a:t>
            </a:r>
            <a:r>
              <a:rPr lang="ja-JP" altLang="en-US" dirty="0"/>
              <a:t>署名</a:t>
            </a:r>
            <a:endParaRPr kumimoji="1" lang="ja-JP" altLang="en-US" dirty="0"/>
          </a:p>
        </p:txBody>
      </p:sp>
      <p:cxnSp>
        <p:nvCxnSpPr>
          <p:cNvPr id="7" name="直線矢印コネクタ 6"/>
          <p:cNvCxnSpPr>
            <a:stCxn id="6" idx="2"/>
            <a:endCxn id="5" idx="0"/>
          </p:cNvCxnSpPr>
          <p:nvPr/>
        </p:nvCxnSpPr>
        <p:spPr>
          <a:xfrm>
            <a:off x="2743201" y="4791652"/>
            <a:ext cx="0" cy="757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1 つの角を切り取った四角形 9"/>
          <p:cNvSpPr/>
          <p:nvPr/>
        </p:nvSpPr>
        <p:spPr>
          <a:xfrm>
            <a:off x="4950707" y="3352090"/>
            <a:ext cx="2607275" cy="2879125"/>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11" name="角丸四角形 10"/>
          <p:cNvSpPr/>
          <p:nvPr/>
        </p:nvSpPr>
        <p:spPr>
          <a:xfrm>
            <a:off x="5266686" y="554946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smtClean="0"/>
              <a:t>C</a:t>
            </a:r>
            <a:r>
              <a:rPr kumimoji="1" lang="ja-JP" altLang="en-US" dirty="0" err="1" smtClean="0"/>
              <a:t>さんの</a:t>
            </a:r>
            <a:r>
              <a:rPr kumimoji="1" lang="ja-JP" altLang="en-US" dirty="0" smtClean="0"/>
              <a:t>公開鍵</a:t>
            </a:r>
            <a:endParaRPr kumimoji="1" lang="ja-JP" altLang="en-US" dirty="0"/>
          </a:p>
        </p:txBody>
      </p:sp>
      <p:sp>
        <p:nvSpPr>
          <p:cNvPr id="12" name="角丸四角形 11"/>
          <p:cNvSpPr/>
          <p:nvPr/>
        </p:nvSpPr>
        <p:spPr>
          <a:xfrm>
            <a:off x="5266686" y="436598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電子</a:t>
            </a:r>
            <a:r>
              <a:rPr lang="ja-JP" altLang="en-US" dirty="0"/>
              <a:t>署名</a:t>
            </a:r>
            <a:endParaRPr kumimoji="1" lang="ja-JP" altLang="en-US" dirty="0"/>
          </a:p>
        </p:txBody>
      </p:sp>
      <p:cxnSp>
        <p:nvCxnSpPr>
          <p:cNvPr id="13" name="直線矢印コネクタ 12"/>
          <p:cNvCxnSpPr>
            <a:stCxn id="12" idx="2"/>
            <a:endCxn id="11" idx="0"/>
          </p:cNvCxnSpPr>
          <p:nvPr/>
        </p:nvCxnSpPr>
        <p:spPr>
          <a:xfrm>
            <a:off x="6291445" y="4791652"/>
            <a:ext cx="0" cy="757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18442" y="6317932"/>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dirty="0" smtClean="0"/>
              <a:t>B</a:t>
            </a:r>
            <a:r>
              <a:rPr lang="ja-JP" altLang="en-US" dirty="0" err="1" smtClean="0"/>
              <a:t>さんの</a:t>
            </a:r>
            <a:r>
              <a:rPr lang="ja-JP" altLang="en-US" dirty="0" smtClean="0"/>
              <a:t>秘密鍵</a:t>
            </a:r>
            <a:endParaRPr kumimoji="1" lang="ja-JP" altLang="en-US" dirty="0"/>
          </a:p>
        </p:txBody>
      </p:sp>
      <p:cxnSp>
        <p:nvCxnSpPr>
          <p:cNvPr id="15" name="直線矢印コネクタ 14"/>
          <p:cNvCxnSpPr>
            <a:stCxn id="14" idx="3"/>
            <a:endCxn id="12" idx="1"/>
          </p:cNvCxnSpPr>
          <p:nvPr/>
        </p:nvCxnSpPr>
        <p:spPr>
          <a:xfrm flipV="1">
            <a:off x="3767959" y="4578818"/>
            <a:ext cx="1498727" cy="195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1 つの角を切り取った四角形 15"/>
          <p:cNvSpPr/>
          <p:nvPr/>
        </p:nvSpPr>
        <p:spPr>
          <a:xfrm>
            <a:off x="8744525" y="3352090"/>
            <a:ext cx="2607275" cy="2879125"/>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17" name="角丸四角形 16"/>
          <p:cNvSpPr/>
          <p:nvPr/>
        </p:nvSpPr>
        <p:spPr>
          <a:xfrm>
            <a:off x="9060504" y="554946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smtClean="0"/>
              <a:t>D</a:t>
            </a:r>
            <a:r>
              <a:rPr kumimoji="1" lang="ja-JP" altLang="en-US" dirty="0" err="1" smtClean="0"/>
              <a:t>さんの</a:t>
            </a:r>
            <a:r>
              <a:rPr kumimoji="1" lang="ja-JP" altLang="en-US" dirty="0" smtClean="0"/>
              <a:t>公開鍵</a:t>
            </a:r>
            <a:endParaRPr kumimoji="1" lang="ja-JP" altLang="en-US" dirty="0"/>
          </a:p>
        </p:txBody>
      </p:sp>
      <p:sp>
        <p:nvSpPr>
          <p:cNvPr id="18" name="角丸四角形 17"/>
          <p:cNvSpPr/>
          <p:nvPr/>
        </p:nvSpPr>
        <p:spPr>
          <a:xfrm>
            <a:off x="9060504" y="436598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電子</a:t>
            </a:r>
            <a:r>
              <a:rPr lang="ja-JP" altLang="en-US" dirty="0"/>
              <a:t>署名</a:t>
            </a:r>
            <a:endParaRPr kumimoji="1" lang="ja-JP" altLang="en-US" dirty="0"/>
          </a:p>
        </p:txBody>
      </p:sp>
      <p:cxnSp>
        <p:nvCxnSpPr>
          <p:cNvPr id="19" name="直線矢印コネクタ 18"/>
          <p:cNvCxnSpPr>
            <a:stCxn id="18" idx="2"/>
            <a:endCxn id="17" idx="0"/>
          </p:cNvCxnSpPr>
          <p:nvPr/>
        </p:nvCxnSpPr>
        <p:spPr>
          <a:xfrm>
            <a:off x="10085263" y="4791652"/>
            <a:ext cx="0" cy="757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角丸四角形 19"/>
          <p:cNvSpPr/>
          <p:nvPr/>
        </p:nvSpPr>
        <p:spPr>
          <a:xfrm>
            <a:off x="5229585" y="6317930"/>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dirty="0" smtClean="0"/>
              <a:t>C</a:t>
            </a:r>
            <a:r>
              <a:rPr lang="ja-JP" altLang="en-US" dirty="0" err="1" smtClean="0"/>
              <a:t>さんの</a:t>
            </a:r>
            <a:r>
              <a:rPr lang="ja-JP" altLang="en-US" dirty="0" smtClean="0"/>
              <a:t>秘密鍵</a:t>
            </a:r>
            <a:endParaRPr kumimoji="1" lang="ja-JP" altLang="en-US" dirty="0"/>
          </a:p>
        </p:txBody>
      </p:sp>
      <p:cxnSp>
        <p:nvCxnSpPr>
          <p:cNvPr id="21" name="直線矢印コネクタ 20"/>
          <p:cNvCxnSpPr>
            <a:stCxn id="20" idx="3"/>
            <a:endCxn id="18" idx="1"/>
          </p:cNvCxnSpPr>
          <p:nvPr/>
        </p:nvCxnSpPr>
        <p:spPr>
          <a:xfrm flipV="1">
            <a:off x="7279102" y="4578818"/>
            <a:ext cx="1781402" cy="1951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78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コインを「持つ」とは</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トランザクションのチェインの「最後の持ち主」が行先を決める権利を持つ</a:t>
            </a:r>
            <a:endParaRPr kumimoji="1" lang="en-US" altLang="ja-JP" dirty="0" smtClean="0"/>
          </a:p>
          <a:p>
            <a:pPr lvl="1"/>
            <a:r>
              <a:rPr kumimoji="1" lang="ja-JP" altLang="en-US" dirty="0" smtClean="0"/>
              <a:t>トランザクションのチェインを次につなぐ権利を持っている</a:t>
            </a:r>
            <a:endParaRPr kumimoji="1" lang="en-US" altLang="ja-JP" dirty="0" smtClean="0"/>
          </a:p>
          <a:p>
            <a:pPr lvl="1"/>
            <a:r>
              <a:rPr kumimoji="1" lang="ja-JP" altLang="en-US" dirty="0" smtClean="0"/>
              <a:t>未使用のトランザクション出力（</a:t>
            </a:r>
            <a:r>
              <a:rPr kumimoji="1" lang="en-US" altLang="ja-JP" dirty="0" smtClean="0"/>
              <a:t>UTXO</a:t>
            </a:r>
            <a:r>
              <a:rPr kumimoji="1" lang="ja-JP" altLang="en-US" dirty="0" smtClean="0"/>
              <a:t>）を持っている</a:t>
            </a:r>
            <a:endParaRPr kumimoji="1" lang="en-US" altLang="ja-JP" dirty="0" smtClean="0"/>
          </a:p>
        </p:txBody>
      </p:sp>
      <p:sp>
        <p:nvSpPr>
          <p:cNvPr id="4" name="1 つの角を切り取った四角形 3"/>
          <p:cNvSpPr/>
          <p:nvPr/>
        </p:nvSpPr>
        <p:spPr>
          <a:xfrm>
            <a:off x="1513491" y="3748354"/>
            <a:ext cx="2055816" cy="2195243"/>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5" name="1 つの角を切り取った四角形 4"/>
          <p:cNvSpPr/>
          <p:nvPr/>
        </p:nvSpPr>
        <p:spPr>
          <a:xfrm>
            <a:off x="4698126" y="3748354"/>
            <a:ext cx="2055816" cy="2195243"/>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6" name="1 つの角を切り取った四角形 5"/>
          <p:cNvSpPr/>
          <p:nvPr/>
        </p:nvSpPr>
        <p:spPr>
          <a:xfrm>
            <a:off x="7756636" y="3748353"/>
            <a:ext cx="2055816" cy="2195243"/>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7" name="右矢印 6"/>
          <p:cNvSpPr/>
          <p:nvPr/>
        </p:nvSpPr>
        <p:spPr>
          <a:xfrm>
            <a:off x="3936648" y="4633139"/>
            <a:ext cx="52026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p:cNvSpPr/>
          <p:nvPr/>
        </p:nvSpPr>
        <p:spPr>
          <a:xfrm>
            <a:off x="6966254" y="4633139"/>
            <a:ext cx="52026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10152038" y="4633139"/>
            <a:ext cx="52026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形吹き出し 9"/>
          <p:cNvSpPr/>
          <p:nvPr/>
        </p:nvSpPr>
        <p:spPr>
          <a:xfrm>
            <a:off x="10215429" y="3368309"/>
            <a:ext cx="1794745" cy="1064878"/>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誰に送ろうかな？</a:t>
            </a:r>
            <a:endParaRPr kumimoji="1" lang="ja-JP" altLang="en-US" dirty="0"/>
          </a:p>
        </p:txBody>
      </p:sp>
      <p:sp>
        <p:nvSpPr>
          <p:cNvPr id="11" name="右矢印 10"/>
          <p:cNvSpPr/>
          <p:nvPr/>
        </p:nvSpPr>
        <p:spPr>
          <a:xfrm>
            <a:off x="660571" y="4633139"/>
            <a:ext cx="52026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8458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二重使用を防ぐ</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ここまででいわゆる「通貨」としてのいろいろな機能を満たしているが、二重使用が防げない</a:t>
            </a:r>
            <a:endParaRPr kumimoji="1" lang="en-US" altLang="ja-JP" dirty="0" smtClean="0"/>
          </a:p>
          <a:p>
            <a:r>
              <a:rPr kumimoji="1" lang="ja-JP" altLang="en-US" dirty="0" smtClean="0"/>
              <a:t>二重使用を監視するサーバがあれば十分だが、それでは中央集権的な既存の通貨と同じ</a:t>
            </a:r>
            <a:endParaRPr kumimoji="1" lang="en-US" altLang="ja-JP" dirty="0" smtClean="0"/>
          </a:p>
          <a:p>
            <a:r>
              <a:rPr kumimoji="1" lang="ja-JP" altLang="en-US" dirty="0" smtClean="0"/>
              <a:t>そこで出てくるのが「タイムスタンプサーバ」</a:t>
            </a:r>
            <a:endParaRPr kumimoji="1" lang="en-US" altLang="ja-JP" dirty="0" smtClean="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8158" y="3781893"/>
            <a:ext cx="2947388" cy="2752124"/>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762" y="3800810"/>
            <a:ext cx="3350975" cy="2714290"/>
          </a:xfrm>
          <a:prstGeom prst="rect">
            <a:avLst/>
          </a:prstGeom>
        </p:spPr>
      </p:pic>
      <p:sp>
        <p:nvSpPr>
          <p:cNvPr id="12" name="等号 11"/>
          <p:cNvSpPr/>
          <p:nvPr/>
        </p:nvSpPr>
        <p:spPr>
          <a:xfrm>
            <a:off x="5362725" y="4461645"/>
            <a:ext cx="2144110" cy="139262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298506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タイムスタンプサーバ</a:t>
            </a:r>
            <a:endParaRPr kumimoji="1" lang="ja-JP" altLang="en-US" dirty="0"/>
          </a:p>
        </p:txBody>
      </p:sp>
      <p:sp>
        <p:nvSpPr>
          <p:cNvPr id="3" name="コンテンツ プレースホルダー 2"/>
          <p:cNvSpPr>
            <a:spLocks noGrp="1"/>
          </p:cNvSpPr>
          <p:nvPr>
            <p:ph sz="quarter" idx="13"/>
          </p:nvPr>
        </p:nvSpPr>
        <p:spPr/>
        <p:txBody>
          <a:bodyPr/>
          <a:lstStyle/>
          <a:p>
            <a:r>
              <a:rPr kumimoji="1" lang="en-US" altLang="ja-JP" dirty="0" smtClean="0"/>
              <a:t>P2P </a:t>
            </a:r>
            <a:r>
              <a:rPr kumimoji="1" lang="ja-JP" altLang="en-US" dirty="0" smtClean="0"/>
              <a:t>ネットワークでデータベースを持つ</a:t>
            </a:r>
            <a:endParaRPr kumimoji="1" lang="en-US" altLang="ja-JP" dirty="0" smtClean="0"/>
          </a:p>
          <a:p>
            <a:r>
              <a:rPr kumimoji="1" lang="ja-JP" altLang="en-US" dirty="0" smtClean="0"/>
              <a:t>トランザクションと時刻を紐づけて公開することで、二重使用をみんなで監視する</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9743" y="3511511"/>
            <a:ext cx="3231888" cy="2920819"/>
          </a:xfrm>
          <a:prstGeom prst="rect">
            <a:avLst/>
          </a:prstGeom>
        </p:spPr>
      </p:pic>
    </p:spTree>
    <p:extLst>
      <p:ext uri="{BB962C8B-B14F-4D97-AF65-F5344CB8AC3E}">
        <p14:creationId xmlns:p14="http://schemas.microsoft.com/office/powerpoint/2010/main" val="362898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タイムスタンプサーバの信頼性</a:t>
            </a:r>
            <a:endParaRPr kumimoji="1" lang="ja-JP" altLang="en-US" dirty="0"/>
          </a:p>
        </p:txBody>
      </p:sp>
      <p:sp>
        <p:nvSpPr>
          <p:cNvPr id="3" name="コンテンツ プレースホルダー 2"/>
          <p:cNvSpPr>
            <a:spLocks noGrp="1"/>
          </p:cNvSpPr>
          <p:nvPr>
            <p:ph sz="quarter" idx="13"/>
          </p:nvPr>
        </p:nvSpPr>
        <p:spPr/>
        <p:txBody>
          <a:bodyPr/>
          <a:lstStyle/>
          <a:p>
            <a:r>
              <a:rPr kumimoji="1" lang="en-US" altLang="ja-JP" dirty="0" smtClean="0"/>
              <a:t>P2P </a:t>
            </a:r>
            <a:r>
              <a:rPr kumimoji="1" lang="ja-JP" altLang="en-US" dirty="0" smtClean="0"/>
              <a:t>ネットワークでデータベースを作ると誰かが改ざんを目論むかもしれない</a:t>
            </a:r>
            <a:endParaRPr kumimoji="1" lang="en-US" altLang="ja-JP" dirty="0" smtClean="0"/>
          </a:p>
          <a:p>
            <a:r>
              <a:rPr kumimoji="1" lang="ja-JP" altLang="en-US" dirty="0" smtClean="0"/>
              <a:t>そこで「大多数は悪意のないノード」と仮定する</a:t>
            </a:r>
            <a:endParaRPr kumimoji="1" lang="en-US" altLang="ja-JP" dirty="0" smtClean="0"/>
          </a:p>
          <a:p>
            <a:r>
              <a:rPr kumimoji="1" lang="ja-JP" altLang="en-US" dirty="0" smtClean="0"/>
              <a:t>逆に言えば「悪意のないノードは大多数の計算能力を持つ」と言える</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5609" y="3784882"/>
            <a:ext cx="3316014" cy="2698406"/>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774" y="4480860"/>
            <a:ext cx="1785864" cy="165192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3769" y="3784882"/>
            <a:ext cx="1785864" cy="1651925"/>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4736" y="5061309"/>
            <a:ext cx="1785864" cy="1651925"/>
          </a:xfrm>
          <a:prstGeom prst="rect">
            <a:avLst/>
          </a:prstGeom>
        </p:spPr>
      </p:pic>
    </p:spTree>
    <p:extLst>
      <p:ext uri="{BB962C8B-B14F-4D97-AF65-F5344CB8AC3E}">
        <p14:creationId xmlns:p14="http://schemas.microsoft.com/office/powerpoint/2010/main" val="716221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プルーフオブワーク</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適当に難しい問題を早い者勝ちで解かせる（大体</a:t>
            </a:r>
            <a:r>
              <a:rPr kumimoji="1" lang="en-US" altLang="ja-JP" dirty="0" smtClean="0"/>
              <a:t>10</a:t>
            </a:r>
            <a:r>
              <a:rPr kumimoji="1" lang="ja-JP" altLang="en-US" dirty="0" smtClean="0"/>
              <a:t>分で解けるくらいがいいかな）</a:t>
            </a:r>
            <a:endParaRPr kumimoji="1" lang="en-US" altLang="ja-JP" dirty="0" smtClean="0"/>
          </a:p>
          <a:p>
            <a:r>
              <a:rPr kumimoji="1" lang="ja-JP" altLang="en-US" dirty="0" smtClean="0"/>
              <a:t>悪意のない大多数側の計算能力が勝つなら、いつも悪意のない側が勝てる</a:t>
            </a:r>
            <a:endParaRPr kumimoji="1" lang="en-US" altLang="ja-JP" dirty="0" smtClean="0"/>
          </a:p>
          <a:p>
            <a:r>
              <a:rPr kumimoji="1" lang="ja-JP" altLang="en-US" dirty="0" smtClean="0"/>
              <a:t>勝った人がデータベースに「追記」する権利を持つ</a:t>
            </a:r>
            <a:endParaRPr kumimoji="1" lang="en-US" altLang="ja-JP" dirty="0" smtClean="0"/>
          </a:p>
          <a:p>
            <a:r>
              <a:rPr kumimoji="1" lang="ja-JP" altLang="en-US" dirty="0" smtClean="0"/>
              <a:t>ハッシュ逆算みたいに総当たりしかない問題がちょうどいい</a:t>
            </a:r>
            <a:endParaRPr kumimoji="1" lang="en-US" altLang="ja-JP" dirty="0" smtClean="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3489" y="4384946"/>
            <a:ext cx="1213945" cy="1213945"/>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7434" y="5400754"/>
            <a:ext cx="1189232" cy="1189232"/>
          </a:xfrm>
          <a:prstGeom prst="rect">
            <a:avLst/>
          </a:prstGeom>
        </p:spPr>
      </p:pic>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7013" y="5039318"/>
            <a:ext cx="1213945" cy="1213945"/>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1094" y="4207048"/>
            <a:ext cx="1189232" cy="1189232"/>
          </a:xfrm>
          <a:prstGeom prst="rect">
            <a:avLst/>
          </a:prstGeom>
        </p:spPr>
      </p:pic>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363" y="5396280"/>
            <a:ext cx="1213945" cy="1213945"/>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866" y="4428832"/>
            <a:ext cx="1876826" cy="2065283"/>
          </a:xfrm>
          <a:prstGeom prst="rect">
            <a:avLst/>
          </a:prstGeom>
        </p:spPr>
      </p:pic>
      <p:sp>
        <p:nvSpPr>
          <p:cNvPr id="10" name="山形 9"/>
          <p:cNvSpPr/>
          <p:nvPr/>
        </p:nvSpPr>
        <p:spPr>
          <a:xfrm>
            <a:off x="5585508" y="4829636"/>
            <a:ext cx="982795" cy="1263673"/>
          </a:xfrm>
          <a:prstGeom prst="chevron">
            <a:avLst>
              <a:gd name="adj" fmla="val 678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0977016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つの角を切り取った四角形 10"/>
          <p:cNvSpPr/>
          <p:nvPr/>
        </p:nvSpPr>
        <p:spPr>
          <a:xfrm>
            <a:off x="4292929" y="4838521"/>
            <a:ext cx="2964543" cy="1828800"/>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ブロック</a:t>
            </a:r>
            <a:endParaRPr kumimoji="1" lang="ja-JP" altLang="en-US" dirty="0"/>
          </a:p>
        </p:txBody>
      </p:sp>
      <p:sp>
        <p:nvSpPr>
          <p:cNvPr id="12" name="角丸四角形 11"/>
          <p:cNvSpPr/>
          <p:nvPr/>
        </p:nvSpPr>
        <p:spPr>
          <a:xfrm>
            <a:off x="4668205" y="6046354"/>
            <a:ext cx="1860331"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トランザクション</a:t>
            </a:r>
            <a:endParaRPr kumimoji="1" lang="ja-JP" altLang="en-US" dirty="0"/>
          </a:p>
        </p:txBody>
      </p:sp>
      <p:sp>
        <p:nvSpPr>
          <p:cNvPr id="13" name="角丸四角形 12"/>
          <p:cNvSpPr/>
          <p:nvPr/>
        </p:nvSpPr>
        <p:spPr>
          <a:xfrm>
            <a:off x="5982591" y="5353384"/>
            <a:ext cx="1091891"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Nonce</a:t>
            </a:r>
            <a:endParaRPr kumimoji="1" lang="ja-JP" altLang="en-US" dirty="0"/>
          </a:p>
        </p:txBody>
      </p:sp>
      <p:sp>
        <p:nvSpPr>
          <p:cNvPr id="14" name="角丸四角形 13"/>
          <p:cNvSpPr/>
          <p:nvPr/>
        </p:nvSpPr>
        <p:spPr>
          <a:xfrm>
            <a:off x="4517018" y="5425387"/>
            <a:ext cx="1241485"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前ブロック</a:t>
            </a:r>
            <a:endParaRPr kumimoji="1" lang="ja-JP" altLang="en-US" dirty="0"/>
          </a:p>
        </p:txBody>
      </p:sp>
      <p:sp>
        <p:nvSpPr>
          <p:cNvPr id="2" name="タイトル 1"/>
          <p:cNvSpPr>
            <a:spLocks noGrp="1"/>
          </p:cNvSpPr>
          <p:nvPr>
            <p:ph type="title"/>
          </p:nvPr>
        </p:nvSpPr>
        <p:spPr/>
        <p:txBody>
          <a:bodyPr/>
          <a:lstStyle/>
          <a:p>
            <a:r>
              <a:rPr kumimoji="1" lang="ja-JP" altLang="en-US" dirty="0" smtClean="0"/>
              <a:t>ブロックチェイン</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ハッシュ値の先頭何</a:t>
            </a:r>
            <a:r>
              <a:rPr kumimoji="1" lang="en-US" altLang="ja-JP" dirty="0" smtClean="0"/>
              <a:t>32</a:t>
            </a:r>
            <a:r>
              <a:rPr kumimoji="1" lang="ja-JP" altLang="en-US" dirty="0" smtClean="0"/>
              <a:t>ビットが</a:t>
            </a:r>
            <a:r>
              <a:rPr kumimoji="1" lang="en-US" altLang="ja-JP" dirty="0" smtClean="0"/>
              <a:t>0</a:t>
            </a:r>
            <a:r>
              <a:rPr kumimoji="1" lang="ja-JP" altLang="en-US" dirty="0" smtClean="0"/>
              <a:t>になる元データを探す問題</a:t>
            </a:r>
            <a:endParaRPr kumimoji="1" lang="en-US" altLang="ja-JP" dirty="0" smtClean="0"/>
          </a:p>
          <a:p>
            <a:r>
              <a:rPr kumimoji="1" lang="ja-JP" altLang="en-US" dirty="0" smtClean="0"/>
              <a:t>元データは「前のブロック」「トランザクション」「何でもいい数字（</a:t>
            </a:r>
            <a:r>
              <a:rPr kumimoji="1" lang="en-US" altLang="ja-JP" dirty="0" smtClean="0"/>
              <a:t>Nonce</a:t>
            </a:r>
            <a:r>
              <a:rPr kumimoji="1" lang="ja-JP" altLang="en-US" dirty="0" smtClean="0"/>
              <a:t>）」の組み合わせ</a:t>
            </a:r>
            <a:endParaRPr kumimoji="1" lang="en-US" altLang="ja-JP" dirty="0" smtClean="0"/>
          </a:p>
          <a:p>
            <a:r>
              <a:rPr kumimoji="1" lang="ja-JP" altLang="en-US" dirty="0" smtClean="0"/>
              <a:t>何でもいい部分を総当たりして、ハッシュ値の先頭を</a:t>
            </a:r>
            <a:r>
              <a:rPr kumimoji="1" lang="en-US" altLang="ja-JP" dirty="0" smtClean="0"/>
              <a:t>0</a:t>
            </a:r>
            <a:r>
              <a:rPr kumimoji="1" lang="ja-JP" altLang="en-US" dirty="0" smtClean="0"/>
              <a:t>にする</a:t>
            </a:r>
            <a:endParaRPr kumimoji="1" lang="en-US" altLang="ja-JP" dirty="0" smtClean="0"/>
          </a:p>
          <a:p>
            <a:r>
              <a:rPr kumimoji="1" lang="ja-JP" altLang="en-US" dirty="0" smtClean="0"/>
              <a:t>見つけたらその情報をデータベースに書き足す</a:t>
            </a:r>
            <a:endParaRPr kumimoji="1" lang="en-US" altLang="ja-JP" dirty="0" smtClean="0"/>
          </a:p>
        </p:txBody>
      </p:sp>
      <p:pic>
        <p:nvPicPr>
          <p:cNvPr id="4" name="図 3"/>
          <p:cNvPicPr>
            <a:picLocks noChangeAspect="1"/>
          </p:cNvPicPr>
          <p:nvPr/>
        </p:nvPicPr>
        <p:blipFill>
          <a:blip r:embed="rId2"/>
          <a:stretch>
            <a:fillRect/>
          </a:stretch>
        </p:blipFill>
        <p:spPr>
          <a:xfrm>
            <a:off x="6393286" y="4463362"/>
            <a:ext cx="5610225" cy="895350"/>
          </a:xfrm>
          <a:prstGeom prst="rect">
            <a:avLst/>
          </a:prstGeom>
        </p:spPr>
      </p:pic>
      <p:sp>
        <p:nvSpPr>
          <p:cNvPr id="6" name="テキスト ボックス 5"/>
          <p:cNvSpPr txBox="1"/>
          <p:nvPr/>
        </p:nvSpPr>
        <p:spPr>
          <a:xfrm>
            <a:off x="7599896" y="5141778"/>
            <a:ext cx="3002692" cy="369332"/>
          </a:xfrm>
          <a:prstGeom prst="rect">
            <a:avLst/>
          </a:prstGeom>
          <a:noFill/>
        </p:spPr>
        <p:txBody>
          <a:bodyPr wrap="square" rtlCol="0">
            <a:spAutoFit/>
          </a:bodyPr>
          <a:lstStyle/>
          <a:p>
            <a:r>
              <a:rPr kumimoji="1" lang="ja-JP" altLang="en-US" dirty="0" smtClean="0"/>
              <a:t>最初の方は</a:t>
            </a:r>
            <a:r>
              <a:rPr kumimoji="1" lang="en-US" altLang="ja-JP" dirty="0" smtClean="0"/>
              <a:t>0</a:t>
            </a:r>
            <a:r>
              <a:rPr kumimoji="1" lang="ja-JP" altLang="en-US" dirty="0" smtClean="0"/>
              <a:t>が並んでいる</a:t>
            </a:r>
            <a:endParaRPr kumimoji="1" lang="ja-JP" altLang="en-US" dirty="0"/>
          </a:p>
        </p:txBody>
      </p:sp>
      <p:sp>
        <p:nvSpPr>
          <p:cNvPr id="7" name="1 つの角を切り取った四角形 6"/>
          <p:cNvSpPr/>
          <p:nvPr/>
        </p:nvSpPr>
        <p:spPr>
          <a:xfrm>
            <a:off x="913774" y="4843849"/>
            <a:ext cx="2964543" cy="1828800"/>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ブロック</a:t>
            </a:r>
            <a:endParaRPr kumimoji="1" lang="ja-JP" altLang="en-US" dirty="0"/>
          </a:p>
        </p:txBody>
      </p:sp>
      <p:sp>
        <p:nvSpPr>
          <p:cNvPr id="8" name="角丸四角形 7"/>
          <p:cNvSpPr/>
          <p:nvPr/>
        </p:nvSpPr>
        <p:spPr>
          <a:xfrm>
            <a:off x="1289050" y="6051682"/>
            <a:ext cx="1860331"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トランザクション</a:t>
            </a:r>
            <a:endParaRPr kumimoji="1" lang="ja-JP" altLang="en-US" dirty="0"/>
          </a:p>
        </p:txBody>
      </p:sp>
      <p:sp>
        <p:nvSpPr>
          <p:cNvPr id="9" name="角丸四角形 8"/>
          <p:cNvSpPr/>
          <p:nvPr/>
        </p:nvSpPr>
        <p:spPr>
          <a:xfrm>
            <a:off x="2603436" y="5358712"/>
            <a:ext cx="1091891"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Nonce</a:t>
            </a:r>
            <a:endParaRPr kumimoji="1" lang="ja-JP" altLang="en-US" dirty="0"/>
          </a:p>
        </p:txBody>
      </p:sp>
      <p:sp>
        <p:nvSpPr>
          <p:cNvPr id="10" name="角丸四角形 9"/>
          <p:cNvSpPr/>
          <p:nvPr/>
        </p:nvSpPr>
        <p:spPr>
          <a:xfrm>
            <a:off x="1137863" y="5430715"/>
            <a:ext cx="1241485"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前ブロック</a:t>
            </a:r>
            <a:endParaRPr kumimoji="1" lang="ja-JP" altLang="en-US" dirty="0"/>
          </a:p>
        </p:txBody>
      </p:sp>
      <p:cxnSp>
        <p:nvCxnSpPr>
          <p:cNvPr id="16" name="直線矢印コネクタ 15"/>
          <p:cNvCxnSpPr>
            <a:stCxn id="14" idx="1"/>
            <a:endCxn id="7" idx="0"/>
          </p:cNvCxnSpPr>
          <p:nvPr/>
        </p:nvCxnSpPr>
        <p:spPr>
          <a:xfrm flipH="1">
            <a:off x="3878317" y="5665281"/>
            <a:ext cx="638701" cy="92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1 つの角を切り取った四角形 16"/>
          <p:cNvSpPr/>
          <p:nvPr/>
        </p:nvSpPr>
        <p:spPr>
          <a:xfrm>
            <a:off x="-539495" y="4797365"/>
            <a:ext cx="1194838" cy="1828800"/>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ブロック</a:t>
            </a:r>
            <a:endParaRPr kumimoji="1" lang="ja-JP" altLang="en-US" dirty="0"/>
          </a:p>
        </p:txBody>
      </p:sp>
      <p:cxnSp>
        <p:nvCxnSpPr>
          <p:cNvPr id="22" name="直線矢印コネクタ 21"/>
          <p:cNvCxnSpPr>
            <a:stCxn id="10" idx="1"/>
            <a:endCxn id="17" idx="0"/>
          </p:cNvCxnSpPr>
          <p:nvPr/>
        </p:nvCxnSpPr>
        <p:spPr>
          <a:xfrm flipH="1">
            <a:off x="655343" y="5670609"/>
            <a:ext cx="482520" cy="41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85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マイニング</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ただ「データベースの信頼性のために計算機資源を貸してください」と言っても</a:t>
            </a:r>
            <a:r>
              <a:rPr kumimoji="1" lang="en-US" altLang="ja-JP" dirty="0" smtClean="0"/>
              <a:t>…</a:t>
            </a:r>
            <a:r>
              <a:rPr kumimoji="1" lang="ja-JP" altLang="en-US" dirty="0" smtClean="0"/>
              <a:t>ねぇ？</a:t>
            </a:r>
            <a:endParaRPr kumimoji="1" lang="en-US" altLang="ja-JP" dirty="0" smtClean="0"/>
          </a:p>
          <a:p>
            <a:r>
              <a:rPr kumimoji="1" lang="ja-JP" altLang="en-US" dirty="0" smtClean="0"/>
              <a:t>総当たりに成功したら報酬を得られるようにすれば </a:t>
            </a:r>
            <a:r>
              <a:rPr kumimoji="1" lang="en-US" altLang="ja-JP" dirty="0" smtClean="0"/>
              <a:t>Win-Win</a:t>
            </a:r>
          </a:p>
          <a:p>
            <a:r>
              <a:rPr kumimoji="1" lang="en-US" altLang="ja-JP" dirty="0" smtClean="0"/>
              <a:t>1</a:t>
            </a:r>
            <a:r>
              <a:rPr kumimoji="1" lang="ja-JP" altLang="en-US" dirty="0" smtClean="0"/>
              <a:t>ブロック当てたら</a:t>
            </a:r>
            <a:r>
              <a:rPr kumimoji="1" lang="en-US" altLang="ja-JP" dirty="0" smtClean="0"/>
              <a:t>50</a:t>
            </a:r>
            <a:r>
              <a:rPr kumimoji="1" lang="ja-JP" altLang="en-US" dirty="0" smtClean="0"/>
              <a:t>コインもらえるようにする</a:t>
            </a:r>
            <a:endParaRPr kumimoji="1" lang="en-US" altLang="ja-JP" dirty="0" smtClean="0"/>
          </a:p>
          <a:p>
            <a:r>
              <a:rPr kumimoji="1" lang="ja-JP" altLang="en-US" dirty="0" smtClean="0"/>
              <a:t>まるで鉱脈を掘る鉱夫だな</a:t>
            </a:r>
            <a:endParaRPr kumimoji="1" lang="en-US" altLang="ja-JP" dirty="0" smtClean="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4703" y="4021893"/>
            <a:ext cx="2743199" cy="2806342"/>
          </a:xfrm>
          <a:prstGeom prst="rect">
            <a:avLst/>
          </a:prstGeom>
        </p:spPr>
      </p:pic>
    </p:spTree>
    <p:extLst>
      <p:ext uri="{BB962C8B-B14F-4D97-AF65-F5344CB8AC3E}">
        <p14:creationId xmlns:p14="http://schemas.microsoft.com/office/powerpoint/2010/main" val="4204002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マークルツリー</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取引データ全部を持ってると重くない？</a:t>
            </a:r>
            <a:endParaRPr kumimoji="1" lang="en-US" altLang="ja-JP" dirty="0" smtClean="0"/>
          </a:p>
          <a:p>
            <a:r>
              <a:rPr kumimoji="1" lang="ja-JP" altLang="en-US" dirty="0" smtClean="0"/>
              <a:t>「トランザクション２つをハッシュでまとめる」これを再帰的にやろう</a:t>
            </a:r>
            <a:endParaRPr kumimoji="1" lang="en-US" altLang="ja-JP" dirty="0" smtClean="0"/>
          </a:p>
        </p:txBody>
      </p:sp>
      <p:sp>
        <p:nvSpPr>
          <p:cNvPr id="4" name="角丸四角形 3"/>
          <p:cNvSpPr/>
          <p:nvPr/>
        </p:nvSpPr>
        <p:spPr>
          <a:xfrm>
            <a:off x="1949357" y="5337188"/>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ハッシュ</a:t>
            </a:r>
            <a:r>
              <a:rPr kumimoji="1" lang="en-US" altLang="ja-JP" dirty="0" smtClean="0"/>
              <a:t>A</a:t>
            </a:r>
            <a:endParaRPr kumimoji="1" lang="ja-JP" altLang="en-US" dirty="0"/>
          </a:p>
        </p:txBody>
      </p:sp>
      <p:sp>
        <p:nvSpPr>
          <p:cNvPr id="6" name="1 つの角を切り取った四角形 5"/>
          <p:cNvSpPr/>
          <p:nvPr/>
        </p:nvSpPr>
        <p:spPr>
          <a:xfrm>
            <a:off x="1949357" y="5927826"/>
            <a:ext cx="1860331" cy="689559"/>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トランザクション</a:t>
            </a:r>
            <a:endParaRPr kumimoji="1" lang="ja-JP" altLang="en-US" dirty="0"/>
          </a:p>
        </p:txBody>
      </p:sp>
      <p:sp>
        <p:nvSpPr>
          <p:cNvPr id="10" name="1 つの角を切り取った四角形 9"/>
          <p:cNvSpPr/>
          <p:nvPr/>
        </p:nvSpPr>
        <p:spPr>
          <a:xfrm>
            <a:off x="4077701" y="5943597"/>
            <a:ext cx="1860331" cy="689559"/>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トランザクション</a:t>
            </a:r>
            <a:endParaRPr kumimoji="1" lang="ja-JP" altLang="en-US" dirty="0"/>
          </a:p>
        </p:txBody>
      </p:sp>
      <p:sp>
        <p:nvSpPr>
          <p:cNvPr id="11" name="角丸四角形 10"/>
          <p:cNvSpPr/>
          <p:nvPr/>
        </p:nvSpPr>
        <p:spPr>
          <a:xfrm>
            <a:off x="4077701" y="5337188"/>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ハッシュ</a:t>
            </a:r>
            <a:r>
              <a:rPr kumimoji="1" lang="en-US" altLang="ja-JP" dirty="0" smtClean="0"/>
              <a:t>B</a:t>
            </a:r>
            <a:endParaRPr kumimoji="1" lang="ja-JP" altLang="en-US" dirty="0"/>
          </a:p>
        </p:txBody>
      </p:sp>
      <p:cxnSp>
        <p:nvCxnSpPr>
          <p:cNvPr id="13" name="直線矢印コネクタ 12"/>
          <p:cNvCxnSpPr>
            <a:stCxn id="4" idx="2"/>
            <a:endCxn id="6" idx="3"/>
          </p:cNvCxnSpPr>
          <p:nvPr/>
        </p:nvCxnSpPr>
        <p:spPr>
          <a:xfrm>
            <a:off x="2879523" y="5757603"/>
            <a:ext cx="0" cy="170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1" idx="2"/>
            <a:endCxn id="10" idx="3"/>
          </p:cNvCxnSpPr>
          <p:nvPr/>
        </p:nvCxnSpPr>
        <p:spPr>
          <a:xfrm>
            <a:off x="5007867" y="5757603"/>
            <a:ext cx="0" cy="18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3000076" y="4730779"/>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ハッシュ</a:t>
            </a:r>
            <a:r>
              <a:rPr kumimoji="1" lang="en-US" altLang="ja-JP" dirty="0" smtClean="0"/>
              <a:t>A+B</a:t>
            </a:r>
            <a:endParaRPr kumimoji="1" lang="ja-JP" altLang="en-US" dirty="0"/>
          </a:p>
        </p:txBody>
      </p:sp>
      <p:cxnSp>
        <p:nvCxnSpPr>
          <p:cNvPr id="18" name="直線矢印コネクタ 17"/>
          <p:cNvCxnSpPr>
            <a:stCxn id="16" idx="2"/>
            <a:endCxn id="4" idx="0"/>
          </p:cNvCxnSpPr>
          <p:nvPr/>
        </p:nvCxnSpPr>
        <p:spPr>
          <a:xfrm flipH="1">
            <a:off x="2879523" y="5151194"/>
            <a:ext cx="1050719" cy="18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16" idx="2"/>
            <a:endCxn id="11" idx="0"/>
          </p:cNvCxnSpPr>
          <p:nvPr/>
        </p:nvCxnSpPr>
        <p:spPr>
          <a:xfrm>
            <a:off x="3930242" y="5151194"/>
            <a:ext cx="1077625" cy="18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角丸四角形 27"/>
          <p:cNvSpPr/>
          <p:nvPr/>
        </p:nvSpPr>
        <p:spPr>
          <a:xfrm>
            <a:off x="6148395" y="5337188"/>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ハッシュ</a:t>
            </a:r>
            <a:r>
              <a:rPr kumimoji="1" lang="en-US" altLang="ja-JP" dirty="0" smtClean="0"/>
              <a:t>C</a:t>
            </a:r>
            <a:endParaRPr kumimoji="1" lang="ja-JP" altLang="en-US" dirty="0"/>
          </a:p>
        </p:txBody>
      </p:sp>
      <p:sp>
        <p:nvSpPr>
          <p:cNvPr id="29" name="1 つの角を切り取った四角形 28"/>
          <p:cNvSpPr/>
          <p:nvPr/>
        </p:nvSpPr>
        <p:spPr>
          <a:xfrm>
            <a:off x="6148395" y="5927826"/>
            <a:ext cx="1860331" cy="689559"/>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トランザクション</a:t>
            </a:r>
            <a:endParaRPr kumimoji="1" lang="ja-JP" altLang="en-US" dirty="0"/>
          </a:p>
        </p:txBody>
      </p:sp>
      <p:sp>
        <p:nvSpPr>
          <p:cNvPr id="30" name="1 つの角を切り取った四角形 29"/>
          <p:cNvSpPr/>
          <p:nvPr/>
        </p:nvSpPr>
        <p:spPr>
          <a:xfrm>
            <a:off x="8276739" y="5943597"/>
            <a:ext cx="1860331" cy="689559"/>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トランザクション</a:t>
            </a:r>
            <a:endParaRPr kumimoji="1" lang="ja-JP" altLang="en-US" dirty="0"/>
          </a:p>
        </p:txBody>
      </p:sp>
      <p:sp>
        <p:nvSpPr>
          <p:cNvPr id="31" name="角丸四角形 30"/>
          <p:cNvSpPr/>
          <p:nvPr/>
        </p:nvSpPr>
        <p:spPr>
          <a:xfrm>
            <a:off x="8276739" y="5337188"/>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ハッシュ</a:t>
            </a:r>
            <a:r>
              <a:rPr kumimoji="1" lang="en-US" altLang="ja-JP" dirty="0" smtClean="0"/>
              <a:t>D</a:t>
            </a:r>
            <a:endParaRPr kumimoji="1" lang="ja-JP" altLang="en-US" dirty="0"/>
          </a:p>
        </p:txBody>
      </p:sp>
      <p:cxnSp>
        <p:nvCxnSpPr>
          <p:cNvPr id="32" name="直線矢印コネクタ 31"/>
          <p:cNvCxnSpPr>
            <a:stCxn id="28" idx="2"/>
            <a:endCxn id="29" idx="3"/>
          </p:cNvCxnSpPr>
          <p:nvPr/>
        </p:nvCxnSpPr>
        <p:spPr>
          <a:xfrm>
            <a:off x="7078561" y="5757603"/>
            <a:ext cx="0" cy="170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31" idx="2"/>
            <a:endCxn id="30" idx="3"/>
          </p:cNvCxnSpPr>
          <p:nvPr/>
        </p:nvCxnSpPr>
        <p:spPr>
          <a:xfrm>
            <a:off x="9206905" y="5757603"/>
            <a:ext cx="0" cy="18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角丸四角形 33"/>
          <p:cNvSpPr/>
          <p:nvPr/>
        </p:nvSpPr>
        <p:spPr>
          <a:xfrm>
            <a:off x="7199114" y="4730779"/>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ハッシュ</a:t>
            </a:r>
            <a:r>
              <a:rPr kumimoji="1" lang="en-US" altLang="ja-JP" dirty="0" smtClean="0"/>
              <a:t>C+D</a:t>
            </a:r>
            <a:endParaRPr kumimoji="1" lang="ja-JP" altLang="en-US" dirty="0"/>
          </a:p>
        </p:txBody>
      </p:sp>
      <p:cxnSp>
        <p:nvCxnSpPr>
          <p:cNvPr id="35" name="直線矢印コネクタ 34"/>
          <p:cNvCxnSpPr>
            <a:stCxn id="34" idx="2"/>
            <a:endCxn id="28" idx="0"/>
          </p:cNvCxnSpPr>
          <p:nvPr/>
        </p:nvCxnSpPr>
        <p:spPr>
          <a:xfrm flipH="1">
            <a:off x="7078561" y="5151194"/>
            <a:ext cx="1050719" cy="18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34" idx="2"/>
            <a:endCxn id="31" idx="0"/>
          </p:cNvCxnSpPr>
          <p:nvPr/>
        </p:nvCxnSpPr>
        <p:spPr>
          <a:xfrm>
            <a:off x="8129280" y="5151194"/>
            <a:ext cx="1077625" cy="18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角丸四角形 36"/>
          <p:cNvSpPr/>
          <p:nvPr/>
        </p:nvSpPr>
        <p:spPr>
          <a:xfrm>
            <a:off x="5041554" y="3868937"/>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マークルルート</a:t>
            </a:r>
            <a:endParaRPr kumimoji="1" lang="ja-JP" altLang="en-US" dirty="0"/>
          </a:p>
        </p:txBody>
      </p:sp>
      <p:cxnSp>
        <p:nvCxnSpPr>
          <p:cNvPr id="39" name="直線矢印コネクタ 38"/>
          <p:cNvCxnSpPr>
            <a:stCxn id="37" idx="2"/>
            <a:endCxn id="16" idx="0"/>
          </p:cNvCxnSpPr>
          <p:nvPr/>
        </p:nvCxnSpPr>
        <p:spPr>
          <a:xfrm flipH="1">
            <a:off x="3930242" y="4289352"/>
            <a:ext cx="2041478" cy="44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37" idx="2"/>
            <a:endCxn id="34" idx="0"/>
          </p:cNvCxnSpPr>
          <p:nvPr/>
        </p:nvCxnSpPr>
        <p:spPr>
          <a:xfrm>
            <a:off x="5971720" y="4289352"/>
            <a:ext cx="2157560" cy="44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088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ディスク容量の削減</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興味のあるトランザクションだけ残して他の枝を切っても問題なく検証できる</a:t>
            </a:r>
            <a:endParaRPr kumimoji="1" lang="en-US" altLang="ja-JP" dirty="0" smtClean="0"/>
          </a:p>
          <a:p>
            <a:r>
              <a:rPr kumimoji="1" lang="ja-JP" altLang="en-US" dirty="0" smtClean="0"/>
              <a:t>別にネットワーク全体で全データを持っていればいい</a:t>
            </a:r>
            <a:endParaRPr kumimoji="1" lang="en-US" altLang="ja-JP" dirty="0" smtClean="0"/>
          </a:p>
          <a:p>
            <a:r>
              <a:rPr kumimoji="1" lang="ja-JP" altLang="en-US" dirty="0" smtClean="0"/>
              <a:t>取引を証明したい人がマークルツリーまでの経路を持てばいい</a:t>
            </a:r>
            <a:endParaRPr kumimoji="1" lang="en-US" altLang="ja-JP" dirty="0" smtClean="0"/>
          </a:p>
        </p:txBody>
      </p:sp>
      <p:sp>
        <p:nvSpPr>
          <p:cNvPr id="10" name="角丸四角形 9"/>
          <p:cNvSpPr/>
          <p:nvPr/>
        </p:nvSpPr>
        <p:spPr>
          <a:xfrm>
            <a:off x="3000076" y="4730779"/>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ハッシュ</a:t>
            </a:r>
            <a:r>
              <a:rPr kumimoji="1" lang="en-US" altLang="ja-JP" dirty="0" smtClean="0"/>
              <a:t>A+B</a:t>
            </a:r>
            <a:endParaRPr kumimoji="1" lang="ja-JP" altLang="en-US" dirty="0"/>
          </a:p>
        </p:txBody>
      </p:sp>
      <p:sp>
        <p:nvSpPr>
          <p:cNvPr id="13" name="角丸四角形 12"/>
          <p:cNvSpPr/>
          <p:nvPr/>
        </p:nvSpPr>
        <p:spPr>
          <a:xfrm>
            <a:off x="6148395" y="5337188"/>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ハッシュ</a:t>
            </a:r>
            <a:r>
              <a:rPr kumimoji="1" lang="en-US" altLang="ja-JP" dirty="0" smtClean="0"/>
              <a:t>C</a:t>
            </a:r>
            <a:endParaRPr kumimoji="1" lang="ja-JP" altLang="en-US" dirty="0"/>
          </a:p>
        </p:txBody>
      </p:sp>
      <p:sp>
        <p:nvSpPr>
          <p:cNvPr id="15" name="1 つの角を切り取った四角形 14"/>
          <p:cNvSpPr/>
          <p:nvPr/>
        </p:nvSpPr>
        <p:spPr>
          <a:xfrm>
            <a:off x="8276739" y="5943597"/>
            <a:ext cx="1860331" cy="689559"/>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トランザクション</a:t>
            </a:r>
            <a:endParaRPr kumimoji="1" lang="ja-JP" altLang="en-US" dirty="0"/>
          </a:p>
        </p:txBody>
      </p:sp>
      <p:sp>
        <p:nvSpPr>
          <p:cNvPr id="16" name="角丸四角形 15"/>
          <p:cNvSpPr/>
          <p:nvPr/>
        </p:nvSpPr>
        <p:spPr>
          <a:xfrm>
            <a:off x="8276739" y="5337188"/>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ハッシュ</a:t>
            </a:r>
            <a:r>
              <a:rPr kumimoji="1" lang="en-US" altLang="ja-JP" dirty="0" smtClean="0"/>
              <a:t>D</a:t>
            </a:r>
            <a:endParaRPr kumimoji="1" lang="ja-JP" altLang="en-US" dirty="0"/>
          </a:p>
        </p:txBody>
      </p:sp>
      <p:cxnSp>
        <p:nvCxnSpPr>
          <p:cNvPr id="18" name="直線矢印コネクタ 17"/>
          <p:cNvCxnSpPr>
            <a:stCxn id="16" idx="2"/>
            <a:endCxn id="15" idx="3"/>
          </p:cNvCxnSpPr>
          <p:nvPr/>
        </p:nvCxnSpPr>
        <p:spPr>
          <a:xfrm>
            <a:off x="9206905" y="5757603"/>
            <a:ext cx="0" cy="18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角丸四角形 18"/>
          <p:cNvSpPr/>
          <p:nvPr/>
        </p:nvSpPr>
        <p:spPr>
          <a:xfrm>
            <a:off x="7199114" y="4730779"/>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ハッシュ</a:t>
            </a:r>
            <a:r>
              <a:rPr kumimoji="1" lang="en-US" altLang="ja-JP" dirty="0" smtClean="0"/>
              <a:t>C+D</a:t>
            </a:r>
            <a:endParaRPr kumimoji="1" lang="ja-JP" altLang="en-US" dirty="0"/>
          </a:p>
        </p:txBody>
      </p:sp>
      <p:cxnSp>
        <p:nvCxnSpPr>
          <p:cNvPr id="20" name="直線矢印コネクタ 19"/>
          <p:cNvCxnSpPr>
            <a:stCxn id="19" idx="2"/>
            <a:endCxn id="13" idx="0"/>
          </p:cNvCxnSpPr>
          <p:nvPr/>
        </p:nvCxnSpPr>
        <p:spPr>
          <a:xfrm flipH="1">
            <a:off x="7078561" y="5151194"/>
            <a:ext cx="1050719" cy="18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9" idx="2"/>
            <a:endCxn id="16" idx="0"/>
          </p:cNvCxnSpPr>
          <p:nvPr/>
        </p:nvCxnSpPr>
        <p:spPr>
          <a:xfrm>
            <a:off x="8129280" y="5151194"/>
            <a:ext cx="1077625" cy="18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角丸四角形 21"/>
          <p:cNvSpPr/>
          <p:nvPr/>
        </p:nvSpPr>
        <p:spPr>
          <a:xfrm>
            <a:off x="5041554" y="3868937"/>
            <a:ext cx="1860331" cy="4204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マークルルート</a:t>
            </a:r>
            <a:endParaRPr kumimoji="1" lang="ja-JP" altLang="en-US" dirty="0"/>
          </a:p>
        </p:txBody>
      </p:sp>
      <p:cxnSp>
        <p:nvCxnSpPr>
          <p:cNvPr id="23" name="直線矢印コネクタ 22"/>
          <p:cNvCxnSpPr>
            <a:stCxn id="22" idx="2"/>
            <a:endCxn id="10" idx="0"/>
          </p:cNvCxnSpPr>
          <p:nvPr/>
        </p:nvCxnSpPr>
        <p:spPr>
          <a:xfrm flipH="1">
            <a:off x="3930242" y="4289352"/>
            <a:ext cx="2041478" cy="44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22" idx="2"/>
            <a:endCxn id="19" idx="0"/>
          </p:cNvCxnSpPr>
          <p:nvPr/>
        </p:nvCxnSpPr>
        <p:spPr>
          <a:xfrm>
            <a:off x="5971720" y="4289352"/>
            <a:ext cx="2157560" cy="44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2790497" y="5757603"/>
            <a:ext cx="3181223" cy="369332"/>
          </a:xfrm>
          <a:prstGeom prst="rect">
            <a:avLst/>
          </a:prstGeom>
          <a:noFill/>
        </p:spPr>
        <p:txBody>
          <a:bodyPr wrap="square" rtlCol="0">
            <a:spAutoFit/>
          </a:bodyPr>
          <a:lstStyle/>
          <a:p>
            <a:r>
              <a:rPr kumimoji="1" lang="ja-JP" altLang="en-US" dirty="0" smtClean="0"/>
              <a:t>これだけあれば証明できる</a:t>
            </a:r>
            <a:endParaRPr kumimoji="1" lang="ja-JP" altLang="en-US" dirty="0"/>
          </a:p>
        </p:txBody>
      </p:sp>
    </p:spTree>
    <p:extLst>
      <p:ext uri="{BB962C8B-B14F-4D97-AF65-F5344CB8AC3E}">
        <p14:creationId xmlns:p14="http://schemas.microsoft.com/office/powerpoint/2010/main" val="3162690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暗号理論の基礎</a:t>
            </a:r>
            <a:endParaRPr kumimoji="1" lang="ja-JP" altLang="en-US" dirty="0"/>
          </a:p>
        </p:txBody>
      </p:sp>
      <p:sp>
        <p:nvSpPr>
          <p:cNvPr id="4" name="テキスト プレースホルダー 3"/>
          <p:cNvSpPr>
            <a:spLocks noGrp="1"/>
          </p:cNvSpPr>
          <p:nvPr>
            <p:ph type="body" idx="1"/>
          </p:nvPr>
        </p:nvSpPr>
        <p:spPr/>
        <p:txBody>
          <a:bodyPr/>
          <a:lstStyle/>
          <a:p>
            <a:r>
              <a:rPr kumimoji="1" lang="ja-JP" altLang="en-US" dirty="0" smtClean="0"/>
              <a:t>難しい数学は使わない範囲で、必要な部分だけ</a:t>
            </a:r>
            <a:endParaRPr kumimoji="1" lang="ja-JP" altLang="en-US" dirty="0"/>
          </a:p>
        </p:txBody>
      </p:sp>
    </p:spTree>
    <p:extLst>
      <p:ext uri="{BB962C8B-B14F-4D97-AF65-F5344CB8AC3E}">
        <p14:creationId xmlns:p14="http://schemas.microsoft.com/office/powerpoint/2010/main" val="15200444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アーキテクチャの全体図</a:t>
            </a:r>
            <a:endParaRPr kumimoji="1" lang="ja-JP" altLang="en-US" dirty="0"/>
          </a:p>
        </p:txBody>
      </p:sp>
      <p:sp>
        <p:nvSpPr>
          <p:cNvPr id="3" name="コンテンツ プレースホルダー 2"/>
          <p:cNvSpPr>
            <a:spLocks noGrp="1"/>
          </p:cNvSpPr>
          <p:nvPr>
            <p:ph sz="quarter" idx="13"/>
          </p:nvPr>
        </p:nvSpPr>
        <p:spPr/>
        <p:txBody>
          <a:bodyPr/>
          <a:lstStyle/>
          <a:p>
            <a:endParaRPr kumimoji="1" lang="ja-JP" altLang="en-US" dirty="0"/>
          </a:p>
        </p:txBody>
      </p:sp>
      <p:sp>
        <p:nvSpPr>
          <p:cNvPr id="4" name="1 つの角を切り取った四角形 3"/>
          <p:cNvSpPr/>
          <p:nvPr/>
        </p:nvSpPr>
        <p:spPr>
          <a:xfrm>
            <a:off x="1612838" y="4913467"/>
            <a:ext cx="2607275" cy="1919063"/>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5" name="角丸四角形 4"/>
          <p:cNvSpPr/>
          <p:nvPr/>
        </p:nvSpPr>
        <p:spPr>
          <a:xfrm>
            <a:off x="1928817" y="6150778"/>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smtClean="0"/>
              <a:t>B</a:t>
            </a:r>
            <a:r>
              <a:rPr kumimoji="1" lang="ja-JP" altLang="en-US" dirty="0" err="1" smtClean="0"/>
              <a:t>さんの</a:t>
            </a:r>
            <a:r>
              <a:rPr kumimoji="1" lang="ja-JP" altLang="en-US" dirty="0" smtClean="0"/>
              <a:t>公開鍵</a:t>
            </a:r>
            <a:endParaRPr kumimoji="1" lang="ja-JP" altLang="en-US" dirty="0"/>
          </a:p>
        </p:txBody>
      </p:sp>
      <p:sp>
        <p:nvSpPr>
          <p:cNvPr id="6" name="角丸四角形 5"/>
          <p:cNvSpPr/>
          <p:nvPr/>
        </p:nvSpPr>
        <p:spPr>
          <a:xfrm>
            <a:off x="1928817" y="5540111"/>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電子</a:t>
            </a:r>
            <a:r>
              <a:rPr lang="ja-JP" altLang="en-US" dirty="0"/>
              <a:t>署名</a:t>
            </a:r>
            <a:endParaRPr kumimoji="1" lang="ja-JP" altLang="en-US" dirty="0"/>
          </a:p>
        </p:txBody>
      </p:sp>
      <p:cxnSp>
        <p:nvCxnSpPr>
          <p:cNvPr id="7" name="直線矢印コネクタ 6"/>
          <p:cNvCxnSpPr>
            <a:stCxn id="6" idx="2"/>
            <a:endCxn id="5" idx="0"/>
          </p:cNvCxnSpPr>
          <p:nvPr/>
        </p:nvCxnSpPr>
        <p:spPr>
          <a:xfrm>
            <a:off x="2953576" y="5965780"/>
            <a:ext cx="0" cy="184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1 つの角を切り取った四角形 7"/>
          <p:cNvSpPr/>
          <p:nvPr/>
        </p:nvSpPr>
        <p:spPr>
          <a:xfrm>
            <a:off x="4944914" y="4907586"/>
            <a:ext cx="2607275" cy="1908407"/>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9" name="角丸四角形 8"/>
          <p:cNvSpPr/>
          <p:nvPr/>
        </p:nvSpPr>
        <p:spPr>
          <a:xfrm>
            <a:off x="5260893" y="6134241"/>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smtClean="0"/>
              <a:t>C</a:t>
            </a:r>
            <a:r>
              <a:rPr kumimoji="1" lang="ja-JP" altLang="en-US" dirty="0" err="1" smtClean="0"/>
              <a:t>さんの</a:t>
            </a:r>
            <a:r>
              <a:rPr kumimoji="1" lang="ja-JP" altLang="en-US" dirty="0" smtClean="0"/>
              <a:t>公開鍵</a:t>
            </a:r>
            <a:endParaRPr kumimoji="1" lang="ja-JP" altLang="en-US" dirty="0"/>
          </a:p>
        </p:txBody>
      </p:sp>
      <p:sp>
        <p:nvSpPr>
          <p:cNvPr id="10" name="角丸四角形 9"/>
          <p:cNvSpPr/>
          <p:nvPr/>
        </p:nvSpPr>
        <p:spPr>
          <a:xfrm>
            <a:off x="5260893" y="552357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電子</a:t>
            </a:r>
            <a:r>
              <a:rPr lang="ja-JP" altLang="en-US" dirty="0"/>
              <a:t>署名</a:t>
            </a:r>
            <a:endParaRPr kumimoji="1" lang="ja-JP" altLang="en-US" dirty="0"/>
          </a:p>
        </p:txBody>
      </p:sp>
      <p:cxnSp>
        <p:nvCxnSpPr>
          <p:cNvPr id="11" name="直線矢印コネクタ 10"/>
          <p:cNvCxnSpPr>
            <a:stCxn id="10" idx="2"/>
            <a:endCxn id="9" idx="0"/>
          </p:cNvCxnSpPr>
          <p:nvPr/>
        </p:nvCxnSpPr>
        <p:spPr>
          <a:xfrm>
            <a:off x="6285652" y="5949242"/>
            <a:ext cx="0" cy="184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1 つの角を切り取った四角形 13"/>
          <p:cNvSpPr/>
          <p:nvPr/>
        </p:nvSpPr>
        <p:spPr>
          <a:xfrm>
            <a:off x="8716412" y="4913467"/>
            <a:ext cx="2607275" cy="1919063"/>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15" name="角丸四角形 14"/>
          <p:cNvSpPr/>
          <p:nvPr/>
        </p:nvSpPr>
        <p:spPr>
          <a:xfrm>
            <a:off x="9032391" y="6150778"/>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smtClean="0"/>
              <a:t>D</a:t>
            </a:r>
            <a:r>
              <a:rPr kumimoji="1" lang="ja-JP" altLang="en-US" dirty="0" err="1" smtClean="0"/>
              <a:t>さんの</a:t>
            </a:r>
            <a:r>
              <a:rPr kumimoji="1" lang="ja-JP" altLang="en-US" dirty="0" smtClean="0"/>
              <a:t>公開鍵</a:t>
            </a:r>
            <a:endParaRPr kumimoji="1" lang="ja-JP" altLang="en-US" dirty="0"/>
          </a:p>
        </p:txBody>
      </p:sp>
      <p:sp>
        <p:nvSpPr>
          <p:cNvPr id="16" name="角丸四角形 15"/>
          <p:cNvSpPr/>
          <p:nvPr/>
        </p:nvSpPr>
        <p:spPr>
          <a:xfrm>
            <a:off x="9032391" y="5540110"/>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電子</a:t>
            </a:r>
            <a:r>
              <a:rPr lang="ja-JP" altLang="en-US" dirty="0"/>
              <a:t>署名</a:t>
            </a:r>
            <a:endParaRPr kumimoji="1" lang="ja-JP" altLang="en-US" dirty="0"/>
          </a:p>
        </p:txBody>
      </p:sp>
      <p:cxnSp>
        <p:nvCxnSpPr>
          <p:cNvPr id="17" name="直線矢印コネクタ 16"/>
          <p:cNvCxnSpPr>
            <a:stCxn id="16" idx="2"/>
            <a:endCxn id="15" idx="0"/>
          </p:cNvCxnSpPr>
          <p:nvPr/>
        </p:nvCxnSpPr>
        <p:spPr>
          <a:xfrm>
            <a:off x="10057150" y="5965779"/>
            <a:ext cx="0" cy="184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1 つの角を切り取った四角形 19"/>
          <p:cNvSpPr/>
          <p:nvPr/>
        </p:nvSpPr>
        <p:spPr>
          <a:xfrm>
            <a:off x="7092607" y="1810027"/>
            <a:ext cx="2964543" cy="1828800"/>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ブロック</a:t>
            </a:r>
            <a:endParaRPr kumimoji="1" lang="ja-JP" altLang="en-US" dirty="0"/>
          </a:p>
        </p:txBody>
      </p:sp>
      <p:sp>
        <p:nvSpPr>
          <p:cNvPr id="21" name="角丸四角形 20"/>
          <p:cNvSpPr/>
          <p:nvPr/>
        </p:nvSpPr>
        <p:spPr>
          <a:xfrm>
            <a:off x="7467883" y="3017860"/>
            <a:ext cx="1860331"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マークルルート</a:t>
            </a:r>
            <a:endParaRPr kumimoji="1" lang="ja-JP" altLang="en-US" dirty="0"/>
          </a:p>
        </p:txBody>
      </p:sp>
      <p:sp>
        <p:nvSpPr>
          <p:cNvPr id="22" name="角丸四角形 21"/>
          <p:cNvSpPr/>
          <p:nvPr/>
        </p:nvSpPr>
        <p:spPr>
          <a:xfrm>
            <a:off x="8782269" y="2324890"/>
            <a:ext cx="1091891"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Nonce</a:t>
            </a:r>
            <a:endParaRPr kumimoji="1" lang="ja-JP" altLang="en-US" dirty="0"/>
          </a:p>
        </p:txBody>
      </p:sp>
      <p:sp>
        <p:nvSpPr>
          <p:cNvPr id="23" name="角丸四角形 22"/>
          <p:cNvSpPr/>
          <p:nvPr/>
        </p:nvSpPr>
        <p:spPr>
          <a:xfrm>
            <a:off x="7316696" y="2396893"/>
            <a:ext cx="1241485"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前ブロック</a:t>
            </a:r>
            <a:endParaRPr kumimoji="1" lang="ja-JP" altLang="en-US" dirty="0"/>
          </a:p>
        </p:txBody>
      </p:sp>
      <p:sp>
        <p:nvSpPr>
          <p:cNvPr id="24" name="1 つの角を切り取った四角形 23"/>
          <p:cNvSpPr/>
          <p:nvPr/>
        </p:nvSpPr>
        <p:spPr>
          <a:xfrm>
            <a:off x="3713452" y="1815355"/>
            <a:ext cx="2964543" cy="1828800"/>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ブロック</a:t>
            </a:r>
            <a:endParaRPr kumimoji="1" lang="ja-JP" altLang="en-US" dirty="0"/>
          </a:p>
        </p:txBody>
      </p:sp>
      <p:sp>
        <p:nvSpPr>
          <p:cNvPr id="25" name="角丸四角形 24"/>
          <p:cNvSpPr/>
          <p:nvPr/>
        </p:nvSpPr>
        <p:spPr>
          <a:xfrm>
            <a:off x="4088728" y="3023188"/>
            <a:ext cx="1860331"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マークルルート</a:t>
            </a:r>
            <a:endParaRPr kumimoji="1" lang="ja-JP" altLang="en-US" dirty="0"/>
          </a:p>
        </p:txBody>
      </p:sp>
      <p:sp>
        <p:nvSpPr>
          <p:cNvPr id="26" name="角丸四角形 25"/>
          <p:cNvSpPr/>
          <p:nvPr/>
        </p:nvSpPr>
        <p:spPr>
          <a:xfrm>
            <a:off x="5403114" y="2330218"/>
            <a:ext cx="1091891"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Nonce</a:t>
            </a:r>
            <a:endParaRPr kumimoji="1" lang="ja-JP" altLang="en-US" dirty="0"/>
          </a:p>
        </p:txBody>
      </p:sp>
      <p:sp>
        <p:nvSpPr>
          <p:cNvPr id="27" name="角丸四角形 26"/>
          <p:cNvSpPr/>
          <p:nvPr/>
        </p:nvSpPr>
        <p:spPr>
          <a:xfrm>
            <a:off x="3937541" y="2402221"/>
            <a:ext cx="1241485"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前ブロック</a:t>
            </a:r>
            <a:endParaRPr kumimoji="1" lang="ja-JP" altLang="en-US" dirty="0"/>
          </a:p>
        </p:txBody>
      </p:sp>
      <p:cxnSp>
        <p:nvCxnSpPr>
          <p:cNvPr id="28" name="直線矢印コネクタ 27"/>
          <p:cNvCxnSpPr>
            <a:stCxn id="23" idx="1"/>
            <a:endCxn id="24" idx="0"/>
          </p:cNvCxnSpPr>
          <p:nvPr/>
        </p:nvCxnSpPr>
        <p:spPr>
          <a:xfrm flipH="1">
            <a:off x="6677995" y="2636787"/>
            <a:ext cx="638701" cy="92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角丸四角形 44"/>
          <p:cNvSpPr/>
          <p:nvPr/>
        </p:nvSpPr>
        <p:spPr>
          <a:xfrm>
            <a:off x="1891716" y="4244215"/>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ハッシュ</a:t>
            </a:r>
            <a:endParaRPr kumimoji="1" lang="ja-JP" altLang="en-US" dirty="0"/>
          </a:p>
        </p:txBody>
      </p:sp>
      <p:sp>
        <p:nvSpPr>
          <p:cNvPr id="46" name="角丸四角形 45"/>
          <p:cNvSpPr/>
          <p:nvPr/>
        </p:nvSpPr>
        <p:spPr>
          <a:xfrm>
            <a:off x="5223792" y="4244214"/>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ハッシュ</a:t>
            </a:r>
            <a:endParaRPr kumimoji="1" lang="ja-JP" altLang="en-US" dirty="0"/>
          </a:p>
        </p:txBody>
      </p:sp>
      <p:cxnSp>
        <p:nvCxnSpPr>
          <p:cNvPr id="48" name="直線矢印コネクタ 47"/>
          <p:cNvCxnSpPr>
            <a:stCxn id="45" idx="2"/>
            <a:endCxn id="4" idx="3"/>
          </p:cNvCxnSpPr>
          <p:nvPr/>
        </p:nvCxnSpPr>
        <p:spPr>
          <a:xfrm>
            <a:off x="2916475" y="4669884"/>
            <a:ext cx="1" cy="243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a:stCxn id="46" idx="2"/>
            <a:endCxn id="8" idx="3"/>
          </p:cNvCxnSpPr>
          <p:nvPr/>
        </p:nvCxnSpPr>
        <p:spPr>
          <a:xfrm>
            <a:off x="6248551" y="4669883"/>
            <a:ext cx="1" cy="23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角丸四角形 53"/>
          <p:cNvSpPr/>
          <p:nvPr/>
        </p:nvSpPr>
        <p:spPr>
          <a:xfrm>
            <a:off x="8995290" y="4244214"/>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ハッシュ</a:t>
            </a:r>
            <a:endParaRPr kumimoji="1" lang="ja-JP" altLang="en-US" dirty="0"/>
          </a:p>
        </p:txBody>
      </p:sp>
      <p:cxnSp>
        <p:nvCxnSpPr>
          <p:cNvPr id="56" name="直線矢印コネクタ 55"/>
          <p:cNvCxnSpPr>
            <a:stCxn id="54" idx="2"/>
            <a:endCxn id="14" idx="3"/>
          </p:cNvCxnSpPr>
          <p:nvPr/>
        </p:nvCxnSpPr>
        <p:spPr>
          <a:xfrm>
            <a:off x="10020049" y="4669883"/>
            <a:ext cx="1" cy="243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5" idx="3"/>
            <a:endCxn id="10" idx="1"/>
          </p:cNvCxnSpPr>
          <p:nvPr/>
        </p:nvCxnSpPr>
        <p:spPr>
          <a:xfrm flipV="1">
            <a:off x="3978334" y="5736408"/>
            <a:ext cx="1282559" cy="6272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9" idx="3"/>
            <a:endCxn id="16" idx="1"/>
          </p:cNvCxnSpPr>
          <p:nvPr/>
        </p:nvCxnSpPr>
        <p:spPr>
          <a:xfrm flipV="1">
            <a:off x="7310410" y="5752945"/>
            <a:ext cx="1721981" cy="5941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25" idx="2"/>
            <a:endCxn id="45" idx="0"/>
          </p:cNvCxnSpPr>
          <p:nvPr/>
        </p:nvCxnSpPr>
        <p:spPr>
          <a:xfrm flipH="1">
            <a:off x="2916475" y="3502975"/>
            <a:ext cx="2102419" cy="74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25" idx="2"/>
            <a:endCxn id="46" idx="0"/>
          </p:cNvCxnSpPr>
          <p:nvPr/>
        </p:nvCxnSpPr>
        <p:spPr>
          <a:xfrm>
            <a:off x="5018894" y="3502975"/>
            <a:ext cx="1229657" cy="74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stCxn id="21" idx="2"/>
          </p:cNvCxnSpPr>
          <p:nvPr/>
        </p:nvCxnSpPr>
        <p:spPr>
          <a:xfrm>
            <a:off x="8398049" y="3497647"/>
            <a:ext cx="1722016" cy="828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1 つの角を切り取った四角形 66"/>
          <p:cNvSpPr/>
          <p:nvPr/>
        </p:nvSpPr>
        <p:spPr>
          <a:xfrm>
            <a:off x="334297" y="1820960"/>
            <a:ext cx="2964543" cy="1828800"/>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ブロック</a:t>
            </a:r>
            <a:endParaRPr kumimoji="1" lang="ja-JP" altLang="en-US" dirty="0"/>
          </a:p>
        </p:txBody>
      </p:sp>
      <p:sp>
        <p:nvSpPr>
          <p:cNvPr id="68" name="角丸四角形 67"/>
          <p:cNvSpPr/>
          <p:nvPr/>
        </p:nvSpPr>
        <p:spPr>
          <a:xfrm>
            <a:off x="709573" y="3028793"/>
            <a:ext cx="1860331"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マークルルート</a:t>
            </a:r>
            <a:endParaRPr kumimoji="1" lang="ja-JP" altLang="en-US" dirty="0"/>
          </a:p>
        </p:txBody>
      </p:sp>
      <p:sp>
        <p:nvSpPr>
          <p:cNvPr id="69" name="角丸四角形 68"/>
          <p:cNvSpPr/>
          <p:nvPr/>
        </p:nvSpPr>
        <p:spPr>
          <a:xfrm>
            <a:off x="2023959" y="2335823"/>
            <a:ext cx="1091891"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Nonce</a:t>
            </a:r>
            <a:endParaRPr kumimoji="1" lang="ja-JP" altLang="en-US" dirty="0"/>
          </a:p>
        </p:txBody>
      </p:sp>
      <p:sp>
        <p:nvSpPr>
          <p:cNvPr id="70" name="角丸四角形 69"/>
          <p:cNvSpPr/>
          <p:nvPr/>
        </p:nvSpPr>
        <p:spPr>
          <a:xfrm>
            <a:off x="558386" y="2407826"/>
            <a:ext cx="1241485" cy="4797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前ブロック</a:t>
            </a:r>
            <a:endParaRPr kumimoji="1" lang="ja-JP" altLang="en-US" dirty="0"/>
          </a:p>
        </p:txBody>
      </p:sp>
      <p:cxnSp>
        <p:nvCxnSpPr>
          <p:cNvPr id="74" name="直線矢印コネクタ 73"/>
          <p:cNvCxnSpPr>
            <a:stCxn id="27" idx="1"/>
          </p:cNvCxnSpPr>
          <p:nvPr/>
        </p:nvCxnSpPr>
        <p:spPr>
          <a:xfrm flipH="1">
            <a:off x="3298840" y="2642115"/>
            <a:ext cx="638701" cy="234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4046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アーキテクチャの問題</a:t>
            </a:r>
            <a:endParaRPr kumimoji="1" lang="ja-JP" altLang="en-US" dirty="0"/>
          </a:p>
        </p:txBody>
      </p:sp>
      <p:sp>
        <p:nvSpPr>
          <p:cNvPr id="4" name="テキスト プレースホルダー 3"/>
          <p:cNvSpPr>
            <a:spLocks noGrp="1"/>
          </p:cNvSpPr>
          <p:nvPr>
            <p:ph type="body" idx="1"/>
          </p:nvPr>
        </p:nvSpPr>
        <p:spPr/>
        <p:txBody>
          <a:bodyPr/>
          <a:lstStyle/>
          <a:p>
            <a:r>
              <a:rPr kumimoji="1" lang="ja-JP" altLang="en-US" dirty="0" smtClean="0"/>
              <a:t>よくできてるけどいろいろ問題は</a:t>
            </a:r>
            <a:r>
              <a:rPr lang="ja-JP" altLang="en-US" dirty="0"/>
              <a:t>あ</a:t>
            </a:r>
            <a:r>
              <a:rPr kumimoji="1" lang="ja-JP" altLang="en-US" dirty="0" smtClean="0"/>
              <a:t>る</a:t>
            </a:r>
            <a:endParaRPr kumimoji="1" lang="ja-JP" altLang="en-US" dirty="0"/>
          </a:p>
        </p:txBody>
      </p:sp>
    </p:spTree>
    <p:extLst>
      <p:ext uri="{BB962C8B-B14F-4D97-AF65-F5344CB8AC3E}">
        <p14:creationId xmlns:p14="http://schemas.microsoft.com/office/powerpoint/2010/main" val="361447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マイニングの難しさ調整</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マイニングする人が増えると一瞬で解けちゃうかも</a:t>
            </a:r>
            <a:endParaRPr kumimoji="1" lang="en-US" altLang="ja-JP" dirty="0" smtClean="0"/>
          </a:p>
          <a:p>
            <a:r>
              <a:rPr kumimoji="1" lang="ja-JP" altLang="en-US" dirty="0" smtClean="0"/>
              <a:t>先頭</a:t>
            </a:r>
            <a:r>
              <a:rPr kumimoji="1" lang="ja-JP" altLang="en-US" dirty="0" smtClean="0"/>
              <a:t>の </a:t>
            </a:r>
            <a:r>
              <a:rPr kumimoji="1" lang="en-US" altLang="ja-JP" dirty="0" smtClean="0"/>
              <a:t>0 </a:t>
            </a:r>
            <a:r>
              <a:rPr kumimoji="1" lang="ja-JP" altLang="en-US" dirty="0" smtClean="0"/>
              <a:t>ビットの数をブロックごとに変えるようにしよう</a:t>
            </a:r>
            <a:endParaRPr kumimoji="1" lang="en-US" altLang="ja-JP" dirty="0" smtClean="0"/>
          </a:p>
          <a:p>
            <a:r>
              <a:rPr kumimoji="1" lang="ja-JP" altLang="en-US" dirty="0" smtClean="0"/>
              <a:t>これが </a:t>
            </a:r>
            <a:r>
              <a:rPr kumimoji="1" lang="en-US" altLang="ja-JP" dirty="0" smtClean="0"/>
              <a:t>difficulty</a:t>
            </a:r>
            <a:endParaRPr kumimoji="1" lang="ja-JP" altLang="en-US" dirty="0"/>
          </a:p>
        </p:txBody>
      </p:sp>
      <p:pic>
        <p:nvPicPr>
          <p:cNvPr id="4" name="図 3"/>
          <p:cNvPicPr>
            <a:picLocks noChangeAspect="1"/>
          </p:cNvPicPr>
          <p:nvPr/>
        </p:nvPicPr>
        <p:blipFill>
          <a:blip r:embed="rId2"/>
          <a:stretch>
            <a:fillRect/>
          </a:stretch>
        </p:blipFill>
        <p:spPr>
          <a:xfrm>
            <a:off x="3314387" y="4488574"/>
            <a:ext cx="5562600" cy="876300"/>
          </a:xfrm>
          <a:prstGeom prst="rect">
            <a:avLst/>
          </a:prstGeom>
        </p:spPr>
      </p:pic>
      <p:sp>
        <p:nvSpPr>
          <p:cNvPr id="5" name="テキスト ボックス 4"/>
          <p:cNvSpPr txBox="1"/>
          <p:nvPr/>
        </p:nvSpPr>
        <p:spPr>
          <a:xfrm>
            <a:off x="4319752" y="5180208"/>
            <a:ext cx="2837793" cy="369332"/>
          </a:xfrm>
          <a:prstGeom prst="rect">
            <a:avLst/>
          </a:prstGeom>
          <a:noFill/>
        </p:spPr>
        <p:txBody>
          <a:bodyPr wrap="square" rtlCol="0">
            <a:spAutoFit/>
          </a:bodyPr>
          <a:lstStyle/>
          <a:p>
            <a:r>
              <a:rPr kumimoji="1" lang="ja-JP" altLang="en-US" dirty="0" smtClean="0"/>
              <a:t>この</a:t>
            </a:r>
            <a:r>
              <a:rPr kumimoji="1" lang="en-US" altLang="ja-JP" dirty="0" smtClean="0"/>
              <a:t>0</a:t>
            </a:r>
            <a:r>
              <a:rPr kumimoji="1" lang="ja-JP" altLang="en-US" dirty="0" smtClean="0"/>
              <a:t>の長さを変える</a:t>
            </a:r>
            <a:endParaRPr kumimoji="1" lang="ja-JP" altLang="en-US" dirty="0"/>
          </a:p>
        </p:txBody>
      </p:sp>
    </p:spTree>
    <p:extLst>
      <p:ext uri="{BB962C8B-B14F-4D97-AF65-F5344CB8AC3E}">
        <p14:creationId xmlns:p14="http://schemas.microsoft.com/office/powerpoint/2010/main" val="4003944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チェインの分岐</a:t>
            </a:r>
            <a:endParaRPr kumimoji="1" lang="ja-JP" altLang="en-US" dirty="0"/>
          </a:p>
        </p:txBody>
      </p:sp>
      <p:sp>
        <p:nvSpPr>
          <p:cNvPr id="3" name="コンテンツ プレースホルダー 2"/>
          <p:cNvSpPr>
            <a:spLocks noGrp="1"/>
          </p:cNvSpPr>
          <p:nvPr>
            <p:ph sz="quarter" idx="13"/>
          </p:nvPr>
        </p:nvSpPr>
        <p:spPr/>
        <p:txBody>
          <a:bodyPr/>
          <a:lstStyle/>
          <a:p>
            <a:r>
              <a:rPr lang="ja-JP" altLang="en-US" dirty="0"/>
              <a:t>当た</a:t>
            </a:r>
            <a:r>
              <a:rPr lang="ja-JP" altLang="en-US" dirty="0" smtClean="0"/>
              <a:t>り</a:t>
            </a:r>
            <a:r>
              <a:rPr kumimoji="1" lang="ja-JP" altLang="en-US" dirty="0" smtClean="0"/>
              <a:t>は</a:t>
            </a:r>
            <a:r>
              <a:rPr kumimoji="1" lang="ja-JP" altLang="en-US" dirty="0" smtClean="0"/>
              <a:t>１つとは限らない</a:t>
            </a:r>
            <a:endParaRPr kumimoji="1" lang="en-US" altLang="ja-JP" dirty="0" smtClean="0"/>
          </a:p>
          <a:p>
            <a:r>
              <a:rPr kumimoji="1" lang="ja-JP" altLang="en-US" dirty="0" smtClean="0"/>
              <a:t>マイニングする人はたくさんいる</a:t>
            </a:r>
            <a:endParaRPr kumimoji="1" lang="en-US" altLang="ja-JP" dirty="0" smtClean="0"/>
          </a:p>
          <a:p>
            <a:r>
              <a:rPr kumimoji="1" lang="ja-JP" altLang="en-US" dirty="0" smtClean="0"/>
              <a:t>チェインが分岐する可能性がある</a:t>
            </a:r>
            <a:endParaRPr kumimoji="1" lang="en-US" altLang="ja-JP" dirty="0" smtClean="0"/>
          </a:p>
        </p:txBody>
      </p:sp>
      <p:sp>
        <p:nvSpPr>
          <p:cNvPr id="4" name="角丸四角形 3"/>
          <p:cNvSpPr/>
          <p:nvPr/>
        </p:nvSpPr>
        <p:spPr>
          <a:xfrm>
            <a:off x="178150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角丸四角形 4"/>
          <p:cNvSpPr/>
          <p:nvPr/>
        </p:nvSpPr>
        <p:spPr>
          <a:xfrm>
            <a:off x="264923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 5"/>
          <p:cNvSpPr/>
          <p:nvPr/>
        </p:nvSpPr>
        <p:spPr>
          <a:xfrm>
            <a:off x="351696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角丸四角形 6"/>
          <p:cNvSpPr/>
          <p:nvPr/>
        </p:nvSpPr>
        <p:spPr>
          <a:xfrm>
            <a:off x="438469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角丸四角形 7"/>
          <p:cNvSpPr/>
          <p:nvPr/>
        </p:nvSpPr>
        <p:spPr>
          <a:xfrm>
            <a:off x="525242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角丸四角形 8"/>
          <p:cNvSpPr/>
          <p:nvPr/>
        </p:nvSpPr>
        <p:spPr>
          <a:xfrm>
            <a:off x="612015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0" name="角丸四角形 9"/>
          <p:cNvSpPr/>
          <p:nvPr/>
        </p:nvSpPr>
        <p:spPr>
          <a:xfrm>
            <a:off x="4384694" y="5255171"/>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2" name="曲線コネクタ 11"/>
          <p:cNvCxnSpPr>
            <a:stCxn id="4" idx="3"/>
            <a:endCxn id="5" idx="1"/>
          </p:cNvCxnSpPr>
          <p:nvPr/>
        </p:nvCxnSpPr>
        <p:spPr>
          <a:xfrm>
            <a:off x="231753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曲線コネクタ 13"/>
          <p:cNvCxnSpPr>
            <a:stCxn id="5" idx="3"/>
            <a:endCxn id="6" idx="1"/>
          </p:cNvCxnSpPr>
          <p:nvPr/>
        </p:nvCxnSpPr>
        <p:spPr>
          <a:xfrm>
            <a:off x="318526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線コネクタ 15"/>
          <p:cNvCxnSpPr>
            <a:stCxn id="6" idx="3"/>
            <a:endCxn id="7" idx="1"/>
          </p:cNvCxnSpPr>
          <p:nvPr/>
        </p:nvCxnSpPr>
        <p:spPr>
          <a:xfrm>
            <a:off x="405299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曲線コネクタ 17"/>
          <p:cNvCxnSpPr>
            <a:stCxn id="6" idx="3"/>
            <a:endCxn id="10" idx="1"/>
          </p:cNvCxnSpPr>
          <p:nvPr/>
        </p:nvCxnSpPr>
        <p:spPr>
          <a:xfrm>
            <a:off x="4052991" y="4666594"/>
            <a:ext cx="331703" cy="8565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曲線コネクタ 19"/>
          <p:cNvCxnSpPr>
            <a:stCxn id="7" idx="3"/>
            <a:endCxn id="8" idx="1"/>
          </p:cNvCxnSpPr>
          <p:nvPr/>
        </p:nvCxnSpPr>
        <p:spPr>
          <a:xfrm>
            <a:off x="492072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曲線コネクタ 21"/>
          <p:cNvCxnSpPr>
            <a:stCxn id="8" idx="3"/>
            <a:endCxn id="9" idx="1"/>
          </p:cNvCxnSpPr>
          <p:nvPr/>
        </p:nvCxnSpPr>
        <p:spPr>
          <a:xfrm>
            <a:off x="578845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5252424" y="5275096"/>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27" name="曲線コネクタ 26"/>
          <p:cNvCxnSpPr>
            <a:stCxn id="10" idx="3"/>
            <a:endCxn id="25" idx="1"/>
          </p:cNvCxnSpPr>
          <p:nvPr/>
        </p:nvCxnSpPr>
        <p:spPr>
          <a:xfrm>
            <a:off x="4920721" y="5523185"/>
            <a:ext cx="331703" cy="199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1745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チェインの分岐の解消</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長く伸びた方を正当なものとする</a:t>
            </a:r>
            <a:endParaRPr kumimoji="1" lang="en-US" altLang="ja-JP" dirty="0" smtClean="0"/>
          </a:p>
          <a:p>
            <a:r>
              <a:rPr kumimoji="1" lang="ja-JP" altLang="en-US" dirty="0" smtClean="0"/>
              <a:t>観測してると大体１ブロックか、多くても２ブロックでみんな長い方に集まるらしい</a:t>
            </a:r>
            <a:endParaRPr kumimoji="1" lang="ja-JP" altLang="en-US" dirty="0"/>
          </a:p>
        </p:txBody>
      </p:sp>
      <p:sp>
        <p:nvSpPr>
          <p:cNvPr id="4" name="角丸四角形 3"/>
          <p:cNvSpPr/>
          <p:nvPr/>
        </p:nvSpPr>
        <p:spPr>
          <a:xfrm>
            <a:off x="178150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角丸四角形 4"/>
          <p:cNvSpPr/>
          <p:nvPr/>
        </p:nvSpPr>
        <p:spPr>
          <a:xfrm>
            <a:off x="264923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 5"/>
          <p:cNvSpPr/>
          <p:nvPr/>
        </p:nvSpPr>
        <p:spPr>
          <a:xfrm>
            <a:off x="351696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角丸四角形 6"/>
          <p:cNvSpPr/>
          <p:nvPr/>
        </p:nvSpPr>
        <p:spPr>
          <a:xfrm>
            <a:off x="438469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角丸四角形 7"/>
          <p:cNvSpPr/>
          <p:nvPr/>
        </p:nvSpPr>
        <p:spPr>
          <a:xfrm>
            <a:off x="525242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角丸四角形 8"/>
          <p:cNvSpPr/>
          <p:nvPr/>
        </p:nvSpPr>
        <p:spPr>
          <a:xfrm>
            <a:off x="612015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0" name="角丸四角形 9"/>
          <p:cNvSpPr/>
          <p:nvPr/>
        </p:nvSpPr>
        <p:spPr>
          <a:xfrm>
            <a:off x="4384694" y="5255171"/>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1" name="曲線コネクタ 10"/>
          <p:cNvCxnSpPr>
            <a:stCxn id="4" idx="3"/>
            <a:endCxn id="5" idx="1"/>
          </p:cNvCxnSpPr>
          <p:nvPr/>
        </p:nvCxnSpPr>
        <p:spPr>
          <a:xfrm>
            <a:off x="231753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曲線コネクタ 11"/>
          <p:cNvCxnSpPr>
            <a:stCxn id="5" idx="3"/>
            <a:endCxn id="6" idx="1"/>
          </p:cNvCxnSpPr>
          <p:nvPr/>
        </p:nvCxnSpPr>
        <p:spPr>
          <a:xfrm>
            <a:off x="318526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2"/>
          <p:cNvCxnSpPr>
            <a:stCxn id="6" idx="3"/>
            <a:endCxn id="7" idx="1"/>
          </p:cNvCxnSpPr>
          <p:nvPr/>
        </p:nvCxnSpPr>
        <p:spPr>
          <a:xfrm>
            <a:off x="405299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曲線コネクタ 13"/>
          <p:cNvCxnSpPr>
            <a:stCxn id="6" idx="3"/>
            <a:endCxn id="10" idx="1"/>
          </p:cNvCxnSpPr>
          <p:nvPr/>
        </p:nvCxnSpPr>
        <p:spPr>
          <a:xfrm>
            <a:off x="4052991" y="4666594"/>
            <a:ext cx="331703" cy="8565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曲線コネクタ 14"/>
          <p:cNvCxnSpPr>
            <a:stCxn id="7" idx="3"/>
            <a:endCxn id="8" idx="1"/>
          </p:cNvCxnSpPr>
          <p:nvPr/>
        </p:nvCxnSpPr>
        <p:spPr>
          <a:xfrm>
            <a:off x="492072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線コネクタ 15"/>
          <p:cNvCxnSpPr>
            <a:stCxn id="8" idx="3"/>
            <a:endCxn id="9" idx="1"/>
          </p:cNvCxnSpPr>
          <p:nvPr/>
        </p:nvCxnSpPr>
        <p:spPr>
          <a:xfrm>
            <a:off x="578845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角丸四角形 16"/>
          <p:cNvSpPr/>
          <p:nvPr/>
        </p:nvSpPr>
        <p:spPr>
          <a:xfrm>
            <a:off x="5252424" y="5275096"/>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8" name="曲線コネクタ 17"/>
          <p:cNvCxnSpPr>
            <a:stCxn id="10" idx="3"/>
            <a:endCxn id="17" idx="1"/>
          </p:cNvCxnSpPr>
          <p:nvPr/>
        </p:nvCxnSpPr>
        <p:spPr>
          <a:xfrm>
            <a:off x="4920721" y="5523185"/>
            <a:ext cx="331703" cy="199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禁止 19"/>
          <p:cNvSpPr/>
          <p:nvPr/>
        </p:nvSpPr>
        <p:spPr>
          <a:xfrm>
            <a:off x="5954302" y="5275096"/>
            <a:ext cx="497555" cy="53602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1" name="図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2038" y="3361544"/>
            <a:ext cx="1013703" cy="1037036"/>
          </a:xfrm>
          <a:prstGeom prst="rect">
            <a:avLst/>
          </a:prstGeom>
        </p:spPr>
      </p:pic>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2309" y="3897572"/>
            <a:ext cx="1013703" cy="1037036"/>
          </a:xfrm>
          <a:prstGeom prst="rect">
            <a:avLst/>
          </a:prstGeom>
        </p:spPr>
      </p:pic>
      <p:pic>
        <p:nvPicPr>
          <p:cNvPr id="23" name="図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8451" y="3209146"/>
            <a:ext cx="1013703" cy="1037036"/>
          </a:xfrm>
          <a:prstGeom prst="rect">
            <a:avLst/>
          </a:prstGeom>
        </p:spPr>
      </p:pic>
    </p:spTree>
    <p:extLst>
      <p:ext uri="{BB962C8B-B14F-4D97-AF65-F5344CB8AC3E}">
        <p14:creationId xmlns:p14="http://schemas.microsoft.com/office/powerpoint/2010/main" val="4225413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51%</a:t>
            </a:r>
            <a:r>
              <a:rPr kumimoji="1" lang="ja-JP" altLang="en-US" dirty="0" smtClean="0"/>
              <a:t>アタック</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「悪意のない人が過半数だよね？」という仮定があった</a:t>
            </a:r>
            <a:endParaRPr kumimoji="1" lang="en-US" altLang="ja-JP" dirty="0" smtClean="0"/>
          </a:p>
          <a:p>
            <a:r>
              <a:rPr kumimoji="1" lang="ja-JP" altLang="en-US" dirty="0" smtClean="0"/>
              <a:t>この仮定が満たされないとどう</a:t>
            </a:r>
            <a:r>
              <a:rPr kumimoji="1" lang="ja-JP" altLang="en-US" dirty="0" smtClean="0"/>
              <a:t>なる？</a:t>
            </a:r>
            <a:endParaRPr kumimoji="1" lang="en-US" altLang="ja-JP" dirty="0" smtClean="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679" y="3605408"/>
            <a:ext cx="2035479" cy="2035479"/>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914" y="3175604"/>
            <a:ext cx="4294339" cy="3682396"/>
          </a:xfrm>
          <a:prstGeom prst="rect">
            <a:avLst/>
          </a:prstGeom>
        </p:spPr>
      </p:pic>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3556" y="3605408"/>
            <a:ext cx="2035479" cy="2035479"/>
          </a:xfrm>
          <a:prstGeom prst="rect">
            <a:avLst/>
          </a:prstGeom>
        </p:spPr>
      </p:pic>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5617" y="4432126"/>
            <a:ext cx="2035479" cy="2035479"/>
          </a:xfrm>
          <a:prstGeom prst="rect">
            <a:avLst/>
          </a:prstGeom>
        </p:spPr>
      </p:pic>
    </p:spTree>
    <p:extLst>
      <p:ext uri="{BB962C8B-B14F-4D97-AF65-F5344CB8AC3E}">
        <p14:creationId xmlns:p14="http://schemas.microsoft.com/office/powerpoint/2010/main" val="280591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51%</a:t>
            </a:r>
            <a:r>
              <a:rPr kumimoji="1" lang="ja-JP" altLang="en-US" dirty="0" smtClean="0"/>
              <a:t>アタックでできること</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二重支払ができる</a:t>
            </a:r>
            <a:endParaRPr kumimoji="1" lang="en-US" altLang="ja-JP" dirty="0" smtClean="0"/>
          </a:p>
          <a:p>
            <a:pPr lvl="1"/>
            <a:r>
              <a:rPr kumimoji="1" lang="ja-JP" altLang="en-US" dirty="0" smtClean="0"/>
              <a:t>不正なブロックを承認して伸ばし続ける</a:t>
            </a:r>
            <a:endParaRPr kumimoji="1" lang="en-US" altLang="ja-JP" dirty="0" smtClean="0"/>
          </a:p>
        </p:txBody>
      </p:sp>
      <p:sp>
        <p:nvSpPr>
          <p:cNvPr id="4" name="角丸四角形 3"/>
          <p:cNvSpPr/>
          <p:nvPr/>
        </p:nvSpPr>
        <p:spPr>
          <a:xfrm>
            <a:off x="178150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角丸四角形 4"/>
          <p:cNvSpPr/>
          <p:nvPr/>
        </p:nvSpPr>
        <p:spPr>
          <a:xfrm>
            <a:off x="264923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 5"/>
          <p:cNvSpPr/>
          <p:nvPr/>
        </p:nvSpPr>
        <p:spPr>
          <a:xfrm>
            <a:off x="351696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角丸四角形 6"/>
          <p:cNvSpPr/>
          <p:nvPr/>
        </p:nvSpPr>
        <p:spPr>
          <a:xfrm>
            <a:off x="438469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角丸四角形 7"/>
          <p:cNvSpPr/>
          <p:nvPr/>
        </p:nvSpPr>
        <p:spPr>
          <a:xfrm>
            <a:off x="525242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角丸四角形 8"/>
          <p:cNvSpPr/>
          <p:nvPr/>
        </p:nvSpPr>
        <p:spPr>
          <a:xfrm>
            <a:off x="612015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0" name="角丸四角形 9"/>
          <p:cNvSpPr/>
          <p:nvPr/>
        </p:nvSpPr>
        <p:spPr>
          <a:xfrm>
            <a:off x="4384694" y="5255171"/>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1" name="曲線コネクタ 10"/>
          <p:cNvCxnSpPr>
            <a:stCxn id="4" idx="3"/>
            <a:endCxn id="5" idx="1"/>
          </p:cNvCxnSpPr>
          <p:nvPr/>
        </p:nvCxnSpPr>
        <p:spPr>
          <a:xfrm>
            <a:off x="231753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曲線コネクタ 11"/>
          <p:cNvCxnSpPr>
            <a:stCxn id="5" idx="3"/>
            <a:endCxn id="6" idx="1"/>
          </p:cNvCxnSpPr>
          <p:nvPr/>
        </p:nvCxnSpPr>
        <p:spPr>
          <a:xfrm>
            <a:off x="318526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2"/>
          <p:cNvCxnSpPr>
            <a:stCxn id="6" idx="3"/>
            <a:endCxn id="7" idx="1"/>
          </p:cNvCxnSpPr>
          <p:nvPr/>
        </p:nvCxnSpPr>
        <p:spPr>
          <a:xfrm>
            <a:off x="405299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曲線コネクタ 13"/>
          <p:cNvCxnSpPr>
            <a:stCxn id="6" idx="3"/>
            <a:endCxn id="10" idx="1"/>
          </p:cNvCxnSpPr>
          <p:nvPr/>
        </p:nvCxnSpPr>
        <p:spPr>
          <a:xfrm>
            <a:off x="4052991" y="4666594"/>
            <a:ext cx="331703" cy="8565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曲線コネクタ 14"/>
          <p:cNvCxnSpPr>
            <a:stCxn id="7" idx="3"/>
            <a:endCxn id="8" idx="1"/>
          </p:cNvCxnSpPr>
          <p:nvPr/>
        </p:nvCxnSpPr>
        <p:spPr>
          <a:xfrm>
            <a:off x="492072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線コネクタ 15"/>
          <p:cNvCxnSpPr>
            <a:stCxn id="8" idx="3"/>
            <a:endCxn id="9" idx="1"/>
          </p:cNvCxnSpPr>
          <p:nvPr/>
        </p:nvCxnSpPr>
        <p:spPr>
          <a:xfrm>
            <a:off x="578845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角丸四角形 16"/>
          <p:cNvSpPr/>
          <p:nvPr/>
        </p:nvSpPr>
        <p:spPr>
          <a:xfrm>
            <a:off x="5252424" y="5275096"/>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8" name="曲線コネクタ 17"/>
          <p:cNvCxnSpPr>
            <a:stCxn id="10" idx="3"/>
            <a:endCxn id="17" idx="1"/>
          </p:cNvCxnSpPr>
          <p:nvPr/>
        </p:nvCxnSpPr>
        <p:spPr>
          <a:xfrm>
            <a:off x="4920721" y="5523185"/>
            <a:ext cx="331703" cy="199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角丸四角形吹き出し 19"/>
          <p:cNvSpPr/>
          <p:nvPr/>
        </p:nvSpPr>
        <p:spPr>
          <a:xfrm>
            <a:off x="4652707" y="3687028"/>
            <a:ext cx="1309682" cy="463463"/>
          </a:xfrm>
          <a:prstGeom prst="wedgeRoundRectCallout">
            <a:avLst>
              <a:gd name="adj1" fmla="val -48569"/>
              <a:gd name="adj2" fmla="val 9223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二重支払</a:t>
            </a:r>
            <a:endParaRPr kumimoji="1" lang="ja-JP" altLang="en-US" dirty="0"/>
          </a:p>
        </p:txBody>
      </p:sp>
      <p:pic>
        <p:nvPicPr>
          <p:cNvPr id="21" name="図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8451" y="5234228"/>
            <a:ext cx="1456932" cy="1456932"/>
          </a:xfrm>
          <a:prstGeom prst="rect">
            <a:avLst/>
          </a:prstGeom>
        </p:spPr>
      </p:pic>
      <p:sp>
        <p:nvSpPr>
          <p:cNvPr id="22" name="角丸四角形吹き出し 21"/>
          <p:cNvSpPr/>
          <p:nvPr/>
        </p:nvSpPr>
        <p:spPr>
          <a:xfrm>
            <a:off x="3407079" y="6164856"/>
            <a:ext cx="2113359" cy="444289"/>
          </a:xfrm>
          <a:prstGeom prst="wedgeRoundRectCallout">
            <a:avLst>
              <a:gd name="adj1" fmla="val 71254"/>
              <a:gd name="adj2" fmla="val -3899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t>向こうは無効だ！</a:t>
            </a:r>
            <a:endParaRPr kumimoji="1" lang="ja-JP" altLang="en-US" dirty="0"/>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4187" y="3260396"/>
            <a:ext cx="2558879" cy="2194239"/>
          </a:xfrm>
          <a:prstGeom prst="rect">
            <a:avLst/>
          </a:prstGeom>
        </p:spPr>
      </p:pic>
      <p:sp>
        <p:nvSpPr>
          <p:cNvPr id="24" name="角丸四角形吹き出し 23"/>
          <p:cNvSpPr/>
          <p:nvPr/>
        </p:nvSpPr>
        <p:spPr>
          <a:xfrm>
            <a:off x="8346386" y="2591600"/>
            <a:ext cx="2463576" cy="444289"/>
          </a:xfrm>
          <a:prstGeom prst="wedgeRoundRectCallout">
            <a:avLst>
              <a:gd name="adj1" fmla="val -40174"/>
              <a:gd name="adj2" fmla="val 12734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t>こっちの方を伸ばすぞ</a:t>
            </a:r>
            <a:endParaRPr kumimoji="1" lang="ja-JP" altLang="en-US" dirty="0"/>
          </a:p>
        </p:txBody>
      </p:sp>
    </p:spTree>
    <p:extLst>
      <p:ext uri="{BB962C8B-B14F-4D97-AF65-F5344CB8AC3E}">
        <p14:creationId xmlns:p14="http://schemas.microsoft.com/office/powerpoint/2010/main" val="394827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51%</a:t>
            </a:r>
            <a:r>
              <a:rPr kumimoji="1" lang="ja-JP" altLang="en-US" dirty="0" smtClean="0"/>
              <a:t>アタックでできること</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二重支払ができる</a:t>
            </a:r>
            <a:endParaRPr kumimoji="1" lang="en-US" altLang="ja-JP" dirty="0" smtClean="0"/>
          </a:p>
          <a:p>
            <a:pPr lvl="1"/>
            <a:r>
              <a:rPr kumimoji="1" lang="ja-JP" altLang="en-US" dirty="0" smtClean="0"/>
              <a:t>不正なブロックを承認して伸ばし続ける</a:t>
            </a:r>
            <a:endParaRPr kumimoji="1" lang="en-US" altLang="ja-JP" dirty="0" smtClean="0"/>
          </a:p>
        </p:txBody>
      </p:sp>
      <p:sp>
        <p:nvSpPr>
          <p:cNvPr id="4" name="角丸四角形 3"/>
          <p:cNvSpPr/>
          <p:nvPr/>
        </p:nvSpPr>
        <p:spPr>
          <a:xfrm>
            <a:off x="178150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角丸四角形 4"/>
          <p:cNvSpPr/>
          <p:nvPr/>
        </p:nvSpPr>
        <p:spPr>
          <a:xfrm>
            <a:off x="264923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 5"/>
          <p:cNvSpPr/>
          <p:nvPr/>
        </p:nvSpPr>
        <p:spPr>
          <a:xfrm>
            <a:off x="351696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角丸四角形 6"/>
          <p:cNvSpPr/>
          <p:nvPr/>
        </p:nvSpPr>
        <p:spPr>
          <a:xfrm>
            <a:off x="438469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角丸四角形 7"/>
          <p:cNvSpPr/>
          <p:nvPr/>
        </p:nvSpPr>
        <p:spPr>
          <a:xfrm>
            <a:off x="525242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角丸四角形 8"/>
          <p:cNvSpPr/>
          <p:nvPr/>
        </p:nvSpPr>
        <p:spPr>
          <a:xfrm>
            <a:off x="612015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0" name="角丸四角形 9"/>
          <p:cNvSpPr/>
          <p:nvPr/>
        </p:nvSpPr>
        <p:spPr>
          <a:xfrm>
            <a:off x="4384694" y="5255171"/>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1" name="曲線コネクタ 10"/>
          <p:cNvCxnSpPr>
            <a:stCxn id="4" idx="3"/>
            <a:endCxn id="5" idx="1"/>
          </p:cNvCxnSpPr>
          <p:nvPr/>
        </p:nvCxnSpPr>
        <p:spPr>
          <a:xfrm>
            <a:off x="231753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曲線コネクタ 11"/>
          <p:cNvCxnSpPr>
            <a:stCxn id="5" idx="3"/>
            <a:endCxn id="6" idx="1"/>
          </p:cNvCxnSpPr>
          <p:nvPr/>
        </p:nvCxnSpPr>
        <p:spPr>
          <a:xfrm>
            <a:off x="318526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2"/>
          <p:cNvCxnSpPr>
            <a:stCxn id="6" idx="3"/>
            <a:endCxn id="7" idx="1"/>
          </p:cNvCxnSpPr>
          <p:nvPr/>
        </p:nvCxnSpPr>
        <p:spPr>
          <a:xfrm>
            <a:off x="405299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曲線コネクタ 13"/>
          <p:cNvCxnSpPr>
            <a:stCxn id="6" idx="3"/>
            <a:endCxn id="10" idx="1"/>
          </p:cNvCxnSpPr>
          <p:nvPr/>
        </p:nvCxnSpPr>
        <p:spPr>
          <a:xfrm>
            <a:off x="4052991" y="4666594"/>
            <a:ext cx="331703" cy="8565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曲線コネクタ 14"/>
          <p:cNvCxnSpPr>
            <a:stCxn id="7" idx="3"/>
            <a:endCxn id="8" idx="1"/>
          </p:cNvCxnSpPr>
          <p:nvPr/>
        </p:nvCxnSpPr>
        <p:spPr>
          <a:xfrm>
            <a:off x="492072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線コネクタ 15"/>
          <p:cNvCxnSpPr>
            <a:stCxn id="8" idx="3"/>
            <a:endCxn id="9" idx="1"/>
          </p:cNvCxnSpPr>
          <p:nvPr/>
        </p:nvCxnSpPr>
        <p:spPr>
          <a:xfrm>
            <a:off x="578845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角丸四角形 16"/>
          <p:cNvSpPr/>
          <p:nvPr/>
        </p:nvSpPr>
        <p:spPr>
          <a:xfrm>
            <a:off x="5252424" y="5275096"/>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8" name="曲線コネクタ 17"/>
          <p:cNvCxnSpPr>
            <a:stCxn id="10" idx="3"/>
            <a:endCxn id="17" idx="1"/>
          </p:cNvCxnSpPr>
          <p:nvPr/>
        </p:nvCxnSpPr>
        <p:spPr>
          <a:xfrm>
            <a:off x="4920721" y="5523185"/>
            <a:ext cx="331703" cy="199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角丸四角形吹き出し 19"/>
          <p:cNvSpPr/>
          <p:nvPr/>
        </p:nvSpPr>
        <p:spPr>
          <a:xfrm>
            <a:off x="4652707" y="3687028"/>
            <a:ext cx="1309682" cy="463463"/>
          </a:xfrm>
          <a:prstGeom prst="wedgeRoundRectCallout">
            <a:avLst>
              <a:gd name="adj1" fmla="val -48569"/>
              <a:gd name="adj2" fmla="val 9223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二重支払</a:t>
            </a:r>
            <a:endParaRPr kumimoji="1" lang="ja-JP" altLang="en-US" dirty="0"/>
          </a:p>
        </p:txBody>
      </p:sp>
      <p:sp>
        <p:nvSpPr>
          <p:cNvPr id="22" name="角丸四角形吹き出し 21"/>
          <p:cNvSpPr/>
          <p:nvPr/>
        </p:nvSpPr>
        <p:spPr>
          <a:xfrm>
            <a:off x="7816241" y="3201846"/>
            <a:ext cx="2530258" cy="444289"/>
          </a:xfrm>
          <a:prstGeom prst="wedgeRoundRectCallout">
            <a:avLst>
              <a:gd name="adj1" fmla="val -43731"/>
              <a:gd name="adj2" fmla="val 11324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dirty="0" smtClean="0"/>
              <a:t>こっちの方が長いな</a:t>
            </a:r>
            <a:endParaRPr kumimoji="1" lang="ja-JP" altLang="en-US" dirty="0"/>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6114" y="3625218"/>
            <a:ext cx="1013703" cy="1037036"/>
          </a:xfrm>
          <a:prstGeom prst="rect">
            <a:avLst/>
          </a:prstGeom>
        </p:spPr>
      </p:pic>
      <p:pic>
        <p:nvPicPr>
          <p:cNvPr id="26" name="図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3795" y="4350556"/>
            <a:ext cx="1013703" cy="1037036"/>
          </a:xfrm>
          <a:prstGeom prst="rect">
            <a:avLst/>
          </a:prstGeom>
        </p:spPr>
      </p:pic>
      <p:sp>
        <p:nvSpPr>
          <p:cNvPr id="27" name="禁止 26"/>
          <p:cNvSpPr/>
          <p:nvPr/>
        </p:nvSpPr>
        <p:spPr>
          <a:xfrm>
            <a:off x="4400885" y="5246814"/>
            <a:ext cx="519836" cy="544385"/>
          </a:xfrm>
          <a:prstGeom prst="noSmoking">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solidFill>
                <a:schemeClr val="tx1"/>
              </a:solidFill>
            </a:endParaRPr>
          </a:p>
        </p:txBody>
      </p:sp>
      <p:sp>
        <p:nvSpPr>
          <p:cNvPr id="28" name="禁止 27"/>
          <p:cNvSpPr/>
          <p:nvPr/>
        </p:nvSpPr>
        <p:spPr>
          <a:xfrm>
            <a:off x="5263505" y="5246814"/>
            <a:ext cx="519836" cy="544385"/>
          </a:xfrm>
          <a:prstGeom prst="noSmoking">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87623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51%</a:t>
            </a:r>
            <a:r>
              <a:rPr kumimoji="1" lang="ja-JP" altLang="en-US" dirty="0" smtClean="0"/>
              <a:t>アタックでできること</a:t>
            </a:r>
            <a:endParaRPr kumimoji="1" lang="ja-JP" altLang="en-US" dirty="0"/>
          </a:p>
        </p:txBody>
      </p:sp>
      <p:sp>
        <p:nvSpPr>
          <p:cNvPr id="3" name="コンテンツ プレースホルダー 2"/>
          <p:cNvSpPr>
            <a:spLocks noGrp="1"/>
          </p:cNvSpPr>
          <p:nvPr>
            <p:ph sz="quarter" idx="13"/>
          </p:nvPr>
        </p:nvSpPr>
        <p:spPr/>
        <p:txBody>
          <a:bodyPr/>
          <a:lstStyle/>
          <a:p>
            <a:pPr lvl="0"/>
            <a:r>
              <a:rPr kumimoji="1" lang="ja-JP" altLang="en-US" dirty="0" smtClean="0"/>
              <a:t>ブロックチェインへ追加するトランザクションを恣意的に選択できる</a:t>
            </a:r>
            <a:endParaRPr kumimoji="1" lang="en-US" altLang="ja-JP" dirty="0" smtClean="0"/>
          </a:p>
          <a:p>
            <a:pPr lvl="1"/>
            <a:r>
              <a:rPr kumimoji="1" lang="ja-JP" altLang="en-US" dirty="0" smtClean="0"/>
              <a:t>都合の悪いトランザクションは永遠に追記されない</a:t>
            </a:r>
            <a:endParaRPr kumimoji="1" lang="en-US" altLang="ja-JP" dirty="0" smtClean="0"/>
          </a:p>
          <a:p>
            <a:r>
              <a:rPr lang="ja-JP" altLang="en-US" dirty="0" smtClean="0"/>
              <a:t>マイニング報酬の総取り</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0597" y="4184737"/>
            <a:ext cx="2400691" cy="2400691"/>
          </a:xfrm>
          <a:prstGeom prst="rect">
            <a:avLst/>
          </a:prstGeom>
        </p:spPr>
      </p:pic>
      <p:sp>
        <p:nvSpPr>
          <p:cNvPr id="6" name="角丸四角形吹き出し 5"/>
          <p:cNvSpPr/>
          <p:nvPr/>
        </p:nvSpPr>
        <p:spPr>
          <a:xfrm>
            <a:off x="4045908" y="3933173"/>
            <a:ext cx="1979112" cy="1064712"/>
          </a:xfrm>
          <a:prstGeom prst="wedgeRoundRectCallout">
            <a:avLst>
              <a:gd name="adj1" fmla="val -71627"/>
              <a:gd name="adj2" fmla="val 4838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この取引は承認しないでおこう</a:t>
            </a:r>
            <a:endParaRPr kumimoji="1" lang="ja-JP" altLang="en-US"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5151" y="4046950"/>
            <a:ext cx="2202101" cy="2673263"/>
          </a:xfrm>
          <a:prstGeom prst="rect">
            <a:avLst/>
          </a:prstGeom>
        </p:spPr>
      </p:pic>
    </p:spTree>
    <p:extLst>
      <p:ext uri="{BB962C8B-B14F-4D97-AF65-F5344CB8AC3E}">
        <p14:creationId xmlns:p14="http://schemas.microsoft.com/office/powerpoint/2010/main" val="4053659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51%</a:t>
            </a:r>
            <a:r>
              <a:rPr kumimoji="1" lang="ja-JP" altLang="en-US" dirty="0" smtClean="0"/>
              <a:t>アタックでできないこと</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二重支払を隠すことはできない</a:t>
            </a:r>
            <a:endParaRPr kumimoji="1" lang="en-US" altLang="ja-JP" dirty="0" smtClean="0"/>
          </a:p>
          <a:p>
            <a:pPr lvl="1"/>
            <a:r>
              <a:rPr lang="ja-JP" altLang="en-US" dirty="0"/>
              <a:t>後</a:t>
            </a:r>
            <a:r>
              <a:rPr lang="ja-JP" altLang="en-US" dirty="0" smtClean="0"/>
              <a:t>から</a:t>
            </a:r>
            <a:r>
              <a:rPr lang="ja-JP" altLang="en-US" dirty="0"/>
              <a:t>誰</a:t>
            </a:r>
            <a:r>
              <a:rPr lang="ja-JP" altLang="en-US" dirty="0" smtClean="0"/>
              <a:t>かが</a:t>
            </a:r>
            <a:r>
              <a:rPr lang="ja-JP" altLang="en-US" dirty="0"/>
              <a:t>検証</a:t>
            </a:r>
            <a:r>
              <a:rPr lang="ja-JP" altLang="en-US" dirty="0" smtClean="0"/>
              <a:t>すれば必ず露見する</a:t>
            </a:r>
            <a:endParaRPr lang="en-US" altLang="ja-JP" dirty="0" smtClean="0"/>
          </a:p>
        </p:txBody>
      </p:sp>
      <p:sp>
        <p:nvSpPr>
          <p:cNvPr id="4" name="角丸四角形 3"/>
          <p:cNvSpPr/>
          <p:nvPr/>
        </p:nvSpPr>
        <p:spPr>
          <a:xfrm>
            <a:off x="178150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角丸四角形 4"/>
          <p:cNvSpPr/>
          <p:nvPr/>
        </p:nvSpPr>
        <p:spPr>
          <a:xfrm>
            <a:off x="264923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 5"/>
          <p:cNvSpPr/>
          <p:nvPr/>
        </p:nvSpPr>
        <p:spPr>
          <a:xfrm>
            <a:off x="351696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角丸四角形 6"/>
          <p:cNvSpPr/>
          <p:nvPr/>
        </p:nvSpPr>
        <p:spPr>
          <a:xfrm>
            <a:off x="438469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角丸四角形 7"/>
          <p:cNvSpPr/>
          <p:nvPr/>
        </p:nvSpPr>
        <p:spPr>
          <a:xfrm>
            <a:off x="525242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角丸四角形 8"/>
          <p:cNvSpPr/>
          <p:nvPr/>
        </p:nvSpPr>
        <p:spPr>
          <a:xfrm>
            <a:off x="612015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0" name="曲線コネクタ 9"/>
          <p:cNvCxnSpPr>
            <a:stCxn id="4" idx="3"/>
            <a:endCxn id="5" idx="1"/>
          </p:cNvCxnSpPr>
          <p:nvPr/>
        </p:nvCxnSpPr>
        <p:spPr>
          <a:xfrm>
            <a:off x="231753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曲線コネクタ 10"/>
          <p:cNvCxnSpPr>
            <a:stCxn id="5" idx="3"/>
            <a:endCxn id="6" idx="1"/>
          </p:cNvCxnSpPr>
          <p:nvPr/>
        </p:nvCxnSpPr>
        <p:spPr>
          <a:xfrm>
            <a:off x="318526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曲線コネクタ 11"/>
          <p:cNvCxnSpPr>
            <a:stCxn id="6" idx="3"/>
            <a:endCxn id="7" idx="1"/>
          </p:cNvCxnSpPr>
          <p:nvPr/>
        </p:nvCxnSpPr>
        <p:spPr>
          <a:xfrm>
            <a:off x="405299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2"/>
          <p:cNvCxnSpPr>
            <a:stCxn id="7" idx="3"/>
            <a:endCxn id="8" idx="1"/>
          </p:cNvCxnSpPr>
          <p:nvPr/>
        </p:nvCxnSpPr>
        <p:spPr>
          <a:xfrm>
            <a:off x="492072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曲線コネクタ 13"/>
          <p:cNvCxnSpPr>
            <a:stCxn id="8" idx="3"/>
            <a:endCxn id="9" idx="1"/>
          </p:cNvCxnSpPr>
          <p:nvPr/>
        </p:nvCxnSpPr>
        <p:spPr>
          <a:xfrm>
            <a:off x="578845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角丸四角形吹き出し 14"/>
          <p:cNvSpPr/>
          <p:nvPr/>
        </p:nvSpPr>
        <p:spPr>
          <a:xfrm>
            <a:off x="4652707" y="3687028"/>
            <a:ext cx="1309682" cy="463463"/>
          </a:xfrm>
          <a:prstGeom prst="wedgeRoundRectCallout">
            <a:avLst>
              <a:gd name="adj1" fmla="val -48569"/>
              <a:gd name="adj2" fmla="val 9223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二重支払</a:t>
            </a:r>
            <a:endParaRPr kumimoji="1" lang="ja-JP" altLang="en-US" dirty="0"/>
          </a:p>
        </p:txBody>
      </p:sp>
      <p:pic>
        <p:nvPicPr>
          <p:cNvPr id="16" name="図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1230" y="4700139"/>
            <a:ext cx="819491" cy="1359074"/>
          </a:xfrm>
          <a:prstGeom prst="rect">
            <a:avLst/>
          </a:prstGeom>
        </p:spPr>
      </p:pic>
      <p:sp>
        <p:nvSpPr>
          <p:cNvPr id="17" name="角丸四角形吹き出し 16"/>
          <p:cNvSpPr/>
          <p:nvPr/>
        </p:nvSpPr>
        <p:spPr>
          <a:xfrm>
            <a:off x="4652707" y="5949863"/>
            <a:ext cx="1610307" cy="688932"/>
          </a:xfrm>
          <a:prstGeom prst="wedgeRoundRectCallout">
            <a:avLst>
              <a:gd name="adj1" fmla="val -47280"/>
              <a:gd name="adj2" fmla="val -73863"/>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dirty="0" smtClean="0"/>
              <a:t>！？</a:t>
            </a:r>
            <a:endParaRPr kumimoji="1" lang="ja-JP" altLang="en-US" dirty="0"/>
          </a:p>
        </p:txBody>
      </p:sp>
    </p:spTree>
    <p:extLst>
      <p:ext uri="{BB962C8B-B14F-4D97-AF65-F5344CB8AC3E}">
        <p14:creationId xmlns:p14="http://schemas.microsoft.com/office/powerpoint/2010/main" val="2158126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aseline="0" dirty="0" smtClean="0"/>
              <a:t>「一方向性」という概念</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暗号理論の世界では「一方向性」という性質がとても重要</a:t>
            </a:r>
            <a:endParaRPr kumimoji="1" lang="en-US" altLang="ja-JP" dirty="0" smtClean="0"/>
          </a:p>
          <a:p>
            <a:r>
              <a:rPr kumimoji="1" lang="ja-JP" altLang="en-US" dirty="0" smtClean="0"/>
              <a:t>どういうことかというと、</a:t>
            </a:r>
            <a:r>
              <a:rPr kumimoji="1" lang="en-US" altLang="ja-JP" dirty="0" smtClean="0"/>
              <a:t>A</a:t>
            </a:r>
            <a:r>
              <a:rPr kumimoji="1" lang="ja-JP" altLang="en-US" dirty="0" smtClean="0"/>
              <a:t>から</a:t>
            </a:r>
            <a:r>
              <a:rPr kumimoji="1" lang="en-US" altLang="ja-JP" dirty="0" smtClean="0"/>
              <a:t>B</a:t>
            </a:r>
            <a:r>
              <a:rPr kumimoji="1" lang="ja-JP" altLang="en-US" dirty="0" err="1" smtClean="0"/>
              <a:t>への</a:t>
            </a:r>
            <a:r>
              <a:rPr kumimoji="1" lang="ja-JP" altLang="en-US" dirty="0" smtClean="0"/>
              <a:t>計算は簡単だけど、</a:t>
            </a:r>
            <a:r>
              <a:rPr kumimoji="1" lang="en-US" altLang="ja-JP" dirty="0" smtClean="0"/>
              <a:t>B</a:t>
            </a:r>
            <a:r>
              <a:rPr kumimoji="1" lang="ja-JP" altLang="en-US" dirty="0" smtClean="0"/>
              <a:t>から</a:t>
            </a:r>
            <a:r>
              <a:rPr kumimoji="1" lang="en-US" altLang="ja-JP" dirty="0" smtClean="0"/>
              <a:t>A</a:t>
            </a:r>
            <a:r>
              <a:rPr kumimoji="1" lang="ja-JP" altLang="en-US" dirty="0" err="1" smtClean="0"/>
              <a:t>への</a:t>
            </a:r>
            <a:r>
              <a:rPr kumimoji="1" lang="ja-JP" altLang="en-US" dirty="0" smtClean="0"/>
              <a:t>逆算が難しいというもの</a:t>
            </a:r>
            <a:endParaRPr kumimoji="1" lang="ja-JP" altLang="en-US" dirty="0"/>
          </a:p>
        </p:txBody>
      </p:sp>
      <p:sp>
        <p:nvSpPr>
          <p:cNvPr id="4" name="雲 3"/>
          <p:cNvSpPr/>
          <p:nvPr/>
        </p:nvSpPr>
        <p:spPr>
          <a:xfrm>
            <a:off x="4557584" y="4053016"/>
            <a:ext cx="3076832" cy="173818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角丸四角形 4"/>
          <p:cNvSpPr/>
          <p:nvPr/>
        </p:nvSpPr>
        <p:spPr>
          <a:xfrm>
            <a:off x="1759496" y="4613188"/>
            <a:ext cx="1952367" cy="61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データ</a:t>
            </a:r>
            <a:r>
              <a:rPr lang="en-US" altLang="ja-JP" dirty="0" smtClean="0"/>
              <a:t>A</a:t>
            </a:r>
            <a:endParaRPr kumimoji="1" lang="ja-JP" altLang="en-US" dirty="0"/>
          </a:p>
        </p:txBody>
      </p:sp>
      <p:sp>
        <p:nvSpPr>
          <p:cNvPr id="6" name="角丸四角形 5"/>
          <p:cNvSpPr/>
          <p:nvPr/>
        </p:nvSpPr>
        <p:spPr>
          <a:xfrm>
            <a:off x="8479824" y="4613188"/>
            <a:ext cx="1952367" cy="61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データ</a:t>
            </a:r>
            <a:r>
              <a:rPr lang="en-US" altLang="ja-JP" dirty="0" smtClean="0"/>
              <a:t>B</a:t>
            </a:r>
            <a:endParaRPr kumimoji="1" lang="ja-JP" altLang="en-US" dirty="0"/>
          </a:p>
        </p:txBody>
      </p:sp>
      <p:sp>
        <p:nvSpPr>
          <p:cNvPr id="7" name="右矢印 6"/>
          <p:cNvSpPr/>
          <p:nvPr/>
        </p:nvSpPr>
        <p:spPr>
          <a:xfrm>
            <a:off x="4087713" y="4324865"/>
            <a:ext cx="4015946" cy="4819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簡単</a:t>
            </a:r>
            <a:endParaRPr kumimoji="1" lang="ja-JP" altLang="en-US" dirty="0"/>
          </a:p>
        </p:txBody>
      </p:sp>
      <p:sp>
        <p:nvSpPr>
          <p:cNvPr id="11" name="ドーナツ 10"/>
          <p:cNvSpPr/>
          <p:nvPr/>
        </p:nvSpPr>
        <p:spPr>
          <a:xfrm>
            <a:off x="5214311" y="4290884"/>
            <a:ext cx="519836" cy="549876"/>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右矢印 11"/>
          <p:cNvSpPr/>
          <p:nvPr/>
        </p:nvSpPr>
        <p:spPr>
          <a:xfrm flipH="1">
            <a:off x="4087713" y="4959177"/>
            <a:ext cx="4015946" cy="4819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smtClean="0"/>
              <a:t>難しい／不可能</a:t>
            </a:r>
            <a:endParaRPr kumimoji="1" lang="ja-JP" altLang="en-US" dirty="0"/>
          </a:p>
        </p:txBody>
      </p:sp>
      <p:sp>
        <p:nvSpPr>
          <p:cNvPr id="10" name="禁止 9"/>
          <p:cNvSpPr/>
          <p:nvPr/>
        </p:nvSpPr>
        <p:spPr>
          <a:xfrm>
            <a:off x="4778997" y="4922107"/>
            <a:ext cx="519836" cy="544385"/>
          </a:xfrm>
          <a:prstGeom prst="noSmoking">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929626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51%</a:t>
            </a:r>
            <a:r>
              <a:rPr kumimoji="1" lang="ja-JP" altLang="en-US" dirty="0" smtClean="0"/>
              <a:t>アタックでできないこと</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過去のトランザクションの改ざんはできない</a:t>
            </a:r>
            <a:endParaRPr kumimoji="1" lang="en-US" altLang="ja-JP" dirty="0" smtClean="0"/>
          </a:p>
          <a:p>
            <a:pPr lvl="1"/>
            <a:r>
              <a:rPr kumimoji="1" lang="ja-JP" altLang="en-US" dirty="0" smtClean="0"/>
              <a:t>それ以降全部のブロックをマイニングしなす必要があるので、</a:t>
            </a:r>
            <a:r>
              <a:rPr kumimoji="1" lang="en-US" altLang="ja-JP" dirty="0" smtClean="0"/>
              <a:t>51%</a:t>
            </a:r>
            <a:r>
              <a:rPr kumimoji="1" lang="ja-JP" altLang="en-US" dirty="0" smtClean="0"/>
              <a:t>程度じゃ無理</a:t>
            </a:r>
            <a:endParaRPr kumimoji="1" lang="en-US" altLang="ja-JP" dirty="0" smtClean="0"/>
          </a:p>
        </p:txBody>
      </p:sp>
      <p:sp>
        <p:nvSpPr>
          <p:cNvPr id="4" name="角丸四角形 3"/>
          <p:cNvSpPr/>
          <p:nvPr/>
        </p:nvSpPr>
        <p:spPr>
          <a:xfrm>
            <a:off x="178150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角丸四角形 4"/>
          <p:cNvSpPr/>
          <p:nvPr/>
        </p:nvSpPr>
        <p:spPr>
          <a:xfrm>
            <a:off x="264923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角丸四角形 5"/>
          <p:cNvSpPr/>
          <p:nvPr/>
        </p:nvSpPr>
        <p:spPr>
          <a:xfrm>
            <a:off x="351696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角丸四角形 6"/>
          <p:cNvSpPr/>
          <p:nvPr/>
        </p:nvSpPr>
        <p:spPr>
          <a:xfrm>
            <a:off x="438469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角丸四角形 7"/>
          <p:cNvSpPr/>
          <p:nvPr/>
        </p:nvSpPr>
        <p:spPr>
          <a:xfrm>
            <a:off x="525242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角丸四角形 8"/>
          <p:cNvSpPr/>
          <p:nvPr/>
        </p:nvSpPr>
        <p:spPr>
          <a:xfrm>
            <a:off x="612015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0" name="角丸四角形 9"/>
          <p:cNvSpPr/>
          <p:nvPr/>
        </p:nvSpPr>
        <p:spPr>
          <a:xfrm>
            <a:off x="4384694" y="5255171"/>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1" name="曲線コネクタ 10"/>
          <p:cNvCxnSpPr>
            <a:stCxn id="4" idx="3"/>
            <a:endCxn id="5" idx="1"/>
          </p:cNvCxnSpPr>
          <p:nvPr/>
        </p:nvCxnSpPr>
        <p:spPr>
          <a:xfrm>
            <a:off x="231753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曲線コネクタ 11"/>
          <p:cNvCxnSpPr>
            <a:stCxn id="5" idx="3"/>
            <a:endCxn id="6" idx="1"/>
          </p:cNvCxnSpPr>
          <p:nvPr/>
        </p:nvCxnSpPr>
        <p:spPr>
          <a:xfrm>
            <a:off x="318526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曲線コネクタ 12"/>
          <p:cNvCxnSpPr>
            <a:stCxn id="6" idx="3"/>
            <a:endCxn id="7" idx="1"/>
          </p:cNvCxnSpPr>
          <p:nvPr/>
        </p:nvCxnSpPr>
        <p:spPr>
          <a:xfrm>
            <a:off x="405299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曲線コネクタ 13"/>
          <p:cNvCxnSpPr>
            <a:stCxn id="6" idx="3"/>
            <a:endCxn id="10" idx="1"/>
          </p:cNvCxnSpPr>
          <p:nvPr/>
        </p:nvCxnSpPr>
        <p:spPr>
          <a:xfrm>
            <a:off x="4052991" y="4666594"/>
            <a:ext cx="331703" cy="8565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曲線コネクタ 14"/>
          <p:cNvCxnSpPr>
            <a:stCxn id="7" idx="3"/>
            <a:endCxn id="8" idx="1"/>
          </p:cNvCxnSpPr>
          <p:nvPr/>
        </p:nvCxnSpPr>
        <p:spPr>
          <a:xfrm>
            <a:off x="492072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線コネクタ 15"/>
          <p:cNvCxnSpPr>
            <a:stCxn id="8" idx="3"/>
            <a:endCxn id="9" idx="1"/>
          </p:cNvCxnSpPr>
          <p:nvPr/>
        </p:nvCxnSpPr>
        <p:spPr>
          <a:xfrm>
            <a:off x="5788451" y="4666594"/>
            <a:ext cx="33170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角丸四角形 16"/>
          <p:cNvSpPr/>
          <p:nvPr/>
        </p:nvSpPr>
        <p:spPr>
          <a:xfrm>
            <a:off x="5252424" y="5275096"/>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18" name="曲線コネクタ 17"/>
          <p:cNvCxnSpPr>
            <a:stCxn id="10" idx="3"/>
            <a:endCxn id="17" idx="1"/>
          </p:cNvCxnSpPr>
          <p:nvPr/>
        </p:nvCxnSpPr>
        <p:spPr>
          <a:xfrm>
            <a:off x="4920721" y="5523185"/>
            <a:ext cx="331703" cy="199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角丸四角形吹き出し 18"/>
          <p:cNvSpPr/>
          <p:nvPr/>
        </p:nvSpPr>
        <p:spPr>
          <a:xfrm>
            <a:off x="3343025" y="6059213"/>
            <a:ext cx="1309682" cy="463463"/>
          </a:xfrm>
          <a:prstGeom prst="wedgeRoundRectCallout">
            <a:avLst>
              <a:gd name="adj1" fmla="val 46116"/>
              <a:gd name="adj2" fmla="val -9696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改ざん</a:t>
            </a:r>
            <a:endParaRPr kumimoji="1" lang="ja-JP" altLang="en-US" dirty="0"/>
          </a:p>
        </p:txBody>
      </p:sp>
      <p:sp>
        <p:nvSpPr>
          <p:cNvPr id="20" name="角丸四角形 19"/>
          <p:cNvSpPr/>
          <p:nvPr/>
        </p:nvSpPr>
        <p:spPr>
          <a:xfrm>
            <a:off x="698788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1" name="角丸四角形 20"/>
          <p:cNvSpPr/>
          <p:nvPr/>
        </p:nvSpPr>
        <p:spPr>
          <a:xfrm>
            <a:off x="785561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角丸四角形 21"/>
          <p:cNvSpPr/>
          <p:nvPr/>
        </p:nvSpPr>
        <p:spPr>
          <a:xfrm>
            <a:off x="8723344" y="4398580"/>
            <a:ext cx="536027" cy="53602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cxnSp>
        <p:nvCxnSpPr>
          <p:cNvPr id="24" name="直線矢印コネクタ 23"/>
          <p:cNvCxnSpPr>
            <a:stCxn id="9" idx="3"/>
            <a:endCxn id="20" idx="1"/>
          </p:cNvCxnSpPr>
          <p:nvPr/>
        </p:nvCxnSpPr>
        <p:spPr>
          <a:xfrm>
            <a:off x="6656181" y="4666594"/>
            <a:ext cx="3317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20" idx="3"/>
            <a:endCxn id="21" idx="1"/>
          </p:cNvCxnSpPr>
          <p:nvPr/>
        </p:nvCxnSpPr>
        <p:spPr>
          <a:xfrm>
            <a:off x="7523911" y="4666594"/>
            <a:ext cx="3317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21" idx="3"/>
            <a:endCxn id="22" idx="1"/>
          </p:cNvCxnSpPr>
          <p:nvPr/>
        </p:nvCxnSpPr>
        <p:spPr>
          <a:xfrm>
            <a:off x="8391641" y="4666594"/>
            <a:ext cx="3317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図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2595" y="3774359"/>
            <a:ext cx="791065" cy="809273"/>
          </a:xfrm>
          <a:prstGeom prst="rect">
            <a:avLst/>
          </a:prstGeom>
        </p:spPr>
      </p:pic>
      <p:pic>
        <p:nvPicPr>
          <p:cNvPr id="30" name="図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5287" y="4378142"/>
            <a:ext cx="791065" cy="809273"/>
          </a:xfrm>
          <a:prstGeom prst="rect">
            <a:avLst/>
          </a:prstGeom>
        </p:spPr>
      </p:pic>
      <p:pic>
        <p:nvPicPr>
          <p:cNvPr id="31" name="図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5824" y="3407816"/>
            <a:ext cx="791065" cy="809273"/>
          </a:xfrm>
          <a:prstGeom prst="rect">
            <a:avLst/>
          </a:prstGeom>
        </p:spPr>
      </p:pic>
      <p:pic>
        <p:nvPicPr>
          <p:cNvPr id="32" name="図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293" y="5335625"/>
            <a:ext cx="1260389" cy="1260389"/>
          </a:xfrm>
          <a:prstGeom prst="rect">
            <a:avLst/>
          </a:prstGeom>
        </p:spPr>
      </p:pic>
      <p:sp>
        <p:nvSpPr>
          <p:cNvPr id="33" name="角丸四角形吹き出し 32"/>
          <p:cNvSpPr/>
          <p:nvPr/>
        </p:nvSpPr>
        <p:spPr>
          <a:xfrm>
            <a:off x="7255897" y="6059213"/>
            <a:ext cx="2335177" cy="625792"/>
          </a:xfrm>
          <a:prstGeom prst="wedgeRoundRectCallout">
            <a:avLst>
              <a:gd name="adj1" fmla="val -63695"/>
              <a:gd name="adj2" fmla="val -303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err="1" smtClean="0"/>
              <a:t>追い越すの</a:t>
            </a:r>
            <a:r>
              <a:rPr kumimoji="1" lang="ja-JP" altLang="en-US" dirty="0" smtClean="0"/>
              <a:t>無理！</a:t>
            </a:r>
            <a:endParaRPr kumimoji="1" lang="ja-JP" altLang="en-US" dirty="0"/>
          </a:p>
        </p:txBody>
      </p:sp>
    </p:spTree>
    <p:extLst>
      <p:ext uri="{BB962C8B-B14F-4D97-AF65-F5344CB8AC3E}">
        <p14:creationId xmlns:p14="http://schemas.microsoft.com/office/powerpoint/2010/main" val="1981991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51%</a:t>
            </a:r>
            <a:r>
              <a:rPr kumimoji="1" lang="ja-JP" altLang="en-US" dirty="0" smtClean="0"/>
              <a:t>アタックでできないこと</a:t>
            </a:r>
            <a:endParaRPr kumimoji="1" lang="ja-JP" altLang="en-US" dirty="0"/>
          </a:p>
        </p:txBody>
      </p:sp>
      <p:sp>
        <p:nvSpPr>
          <p:cNvPr id="3" name="コンテンツ プレースホルダー 2"/>
          <p:cNvSpPr>
            <a:spLocks noGrp="1"/>
          </p:cNvSpPr>
          <p:nvPr>
            <p:ph sz="quarter" idx="13"/>
          </p:nvPr>
        </p:nvSpPr>
        <p:spPr/>
        <p:txBody>
          <a:bodyPr/>
          <a:lstStyle/>
          <a:p>
            <a:pPr lvl="0"/>
            <a:r>
              <a:rPr kumimoji="1" lang="ja-JP" altLang="en-US" dirty="0" smtClean="0"/>
              <a:t>他人のコインを強奪することもできない</a:t>
            </a:r>
            <a:endParaRPr kumimoji="1" lang="en-US" altLang="ja-JP" dirty="0" smtClean="0"/>
          </a:p>
          <a:p>
            <a:pPr lvl="1"/>
            <a:r>
              <a:rPr kumimoji="1" lang="ja-JP" altLang="en-US" dirty="0" smtClean="0"/>
              <a:t>秘密鍵がないとトランザクションを作れない</a:t>
            </a:r>
            <a:endParaRPr kumimoji="1" lang="ja-JP" altLang="en-US" dirty="0"/>
          </a:p>
        </p:txBody>
      </p:sp>
      <p:sp>
        <p:nvSpPr>
          <p:cNvPr id="4" name="1 つの角を切り取った四角形 3"/>
          <p:cNvSpPr/>
          <p:nvPr/>
        </p:nvSpPr>
        <p:spPr>
          <a:xfrm>
            <a:off x="1402463" y="3352090"/>
            <a:ext cx="2607275" cy="2879125"/>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5" name="角丸四角形 4"/>
          <p:cNvSpPr/>
          <p:nvPr/>
        </p:nvSpPr>
        <p:spPr>
          <a:xfrm>
            <a:off x="1718442" y="554946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smtClean="0"/>
              <a:t>B</a:t>
            </a:r>
            <a:r>
              <a:rPr kumimoji="1" lang="ja-JP" altLang="en-US" dirty="0" err="1" smtClean="0"/>
              <a:t>さんの</a:t>
            </a:r>
            <a:r>
              <a:rPr kumimoji="1" lang="ja-JP" altLang="en-US" dirty="0" smtClean="0"/>
              <a:t>公開鍵</a:t>
            </a:r>
            <a:endParaRPr kumimoji="1" lang="ja-JP" altLang="en-US" dirty="0"/>
          </a:p>
        </p:txBody>
      </p:sp>
      <p:sp>
        <p:nvSpPr>
          <p:cNvPr id="6" name="角丸四角形 5"/>
          <p:cNvSpPr/>
          <p:nvPr/>
        </p:nvSpPr>
        <p:spPr>
          <a:xfrm>
            <a:off x="1718442" y="436598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電子</a:t>
            </a:r>
            <a:r>
              <a:rPr lang="ja-JP" altLang="en-US" dirty="0"/>
              <a:t>署名</a:t>
            </a:r>
            <a:endParaRPr kumimoji="1" lang="ja-JP" altLang="en-US" dirty="0"/>
          </a:p>
        </p:txBody>
      </p:sp>
      <p:cxnSp>
        <p:nvCxnSpPr>
          <p:cNvPr id="7" name="直線矢印コネクタ 6"/>
          <p:cNvCxnSpPr>
            <a:stCxn id="6" idx="2"/>
            <a:endCxn id="5" idx="0"/>
          </p:cNvCxnSpPr>
          <p:nvPr/>
        </p:nvCxnSpPr>
        <p:spPr>
          <a:xfrm>
            <a:off x="2743201" y="4791652"/>
            <a:ext cx="0" cy="757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1 つの角を切り取った四角形 7"/>
          <p:cNvSpPr/>
          <p:nvPr/>
        </p:nvSpPr>
        <p:spPr>
          <a:xfrm>
            <a:off x="4950707" y="3352090"/>
            <a:ext cx="2607275" cy="2879125"/>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9" name="角丸四角形 8"/>
          <p:cNvSpPr/>
          <p:nvPr/>
        </p:nvSpPr>
        <p:spPr>
          <a:xfrm>
            <a:off x="5266686" y="554946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smtClean="0"/>
              <a:t>C</a:t>
            </a:r>
            <a:r>
              <a:rPr kumimoji="1" lang="ja-JP" altLang="en-US" dirty="0" err="1" smtClean="0"/>
              <a:t>さんの</a:t>
            </a:r>
            <a:r>
              <a:rPr kumimoji="1" lang="ja-JP" altLang="en-US" dirty="0" smtClean="0"/>
              <a:t>公開鍵</a:t>
            </a:r>
            <a:endParaRPr kumimoji="1" lang="ja-JP" altLang="en-US" dirty="0"/>
          </a:p>
        </p:txBody>
      </p:sp>
      <p:sp>
        <p:nvSpPr>
          <p:cNvPr id="10" name="角丸四角形 9"/>
          <p:cNvSpPr/>
          <p:nvPr/>
        </p:nvSpPr>
        <p:spPr>
          <a:xfrm>
            <a:off x="5266686" y="436598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電子</a:t>
            </a:r>
            <a:r>
              <a:rPr lang="ja-JP" altLang="en-US" dirty="0"/>
              <a:t>署名</a:t>
            </a:r>
            <a:endParaRPr kumimoji="1" lang="ja-JP" altLang="en-US" dirty="0"/>
          </a:p>
        </p:txBody>
      </p:sp>
      <p:cxnSp>
        <p:nvCxnSpPr>
          <p:cNvPr id="11" name="直線矢印コネクタ 10"/>
          <p:cNvCxnSpPr>
            <a:stCxn id="10" idx="2"/>
            <a:endCxn id="9" idx="0"/>
          </p:cNvCxnSpPr>
          <p:nvPr/>
        </p:nvCxnSpPr>
        <p:spPr>
          <a:xfrm>
            <a:off x="6291445" y="4791652"/>
            <a:ext cx="0" cy="757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1718442" y="6317932"/>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dirty="0" smtClean="0"/>
              <a:t>B</a:t>
            </a:r>
            <a:r>
              <a:rPr lang="ja-JP" altLang="en-US" dirty="0" err="1" smtClean="0"/>
              <a:t>さんの</a:t>
            </a:r>
            <a:r>
              <a:rPr lang="ja-JP" altLang="en-US" dirty="0" smtClean="0"/>
              <a:t>秘密鍵</a:t>
            </a:r>
            <a:endParaRPr kumimoji="1" lang="ja-JP" altLang="en-US" dirty="0"/>
          </a:p>
        </p:txBody>
      </p:sp>
      <p:cxnSp>
        <p:nvCxnSpPr>
          <p:cNvPr id="13" name="直線矢印コネクタ 12"/>
          <p:cNvCxnSpPr>
            <a:stCxn id="12" idx="3"/>
            <a:endCxn id="10" idx="1"/>
          </p:cNvCxnSpPr>
          <p:nvPr/>
        </p:nvCxnSpPr>
        <p:spPr>
          <a:xfrm flipV="1">
            <a:off x="3767959" y="4578818"/>
            <a:ext cx="1498727" cy="195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1 つの角を切り取った四角形 13"/>
          <p:cNvSpPr/>
          <p:nvPr/>
        </p:nvSpPr>
        <p:spPr>
          <a:xfrm>
            <a:off x="8744525" y="3352090"/>
            <a:ext cx="2607275" cy="2879125"/>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15" name="角丸四角形 14"/>
          <p:cNvSpPr/>
          <p:nvPr/>
        </p:nvSpPr>
        <p:spPr>
          <a:xfrm>
            <a:off x="9060504" y="554946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奪いたい公開</a:t>
            </a:r>
            <a:r>
              <a:rPr kumimoji="1" lang="ja-JP" altLang="en-US" dirty="0" smtClean="0"/>
              <a:t>鍵</a:t>
            </a:r>
            <a:endParaRPr kumimoji="1" lang="ja-JP" altLang="en-US" dirty="0"/>
          </a:p>
        </p:txBody>
      </p:sp>
      <p:sp>
        <p:nvSpPr>
          <p:cNvPr id="16" name="角丸四角形 15"/>
          <p:cNvSpPr/>
          <p:nvPr/>
        </p:nvSpPr>
        <p:spPr>
          <a:xfrm>
            <a:off x="9060504" y="4365983"/>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電子</a:t>
            </a:r>
            <a:r>
              <a:rPr lang="ja-JP" altLang="en-US" dirty="0"/>
              <a:t>署名</a:t>
            </a:r>
            <a:endParaRPr kumimoji="1" lang="ja-JP" altLang="en-US" dirty="0"/>
          </a:p>
        </p:txBody>
      </p:sp>
      <p:cxnSp>
        <p:nvCxnSpPr>
          <p:cNvPr id="17" name="直線矢印コネクタ 16"/>
          <p:cNvCxnSpPr>
            <a:stCxn id="16" idx="2"/>
            <a:endCxn id="15" idx="0"/>
          </p:cNvCxnSpPr>
          <p:nvPr/>
        </p:nvCxnSpPr>
        <p:spPr>
          <a:xfrm>
            <a:off x="10085263" y="4791652"/>
            <a:ext cx="0" cy="757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角丸四角形 21"/>
          <p:cNvSpPr/>
          <p:nvPr/>
        </p:nvSpPr>
        <p:spPr>
          <a:xfrm>
            <a:off x="5229585" y="6317932"/>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dirty="0" smtClean="0"/>
              <a:t>C</a:t>
            </a:r>
            <a:r>
              <a:rPr lang="ja-JP" altLang="en-US" dirty="0" err="1" smtClean="0"/>
              <a:t>さん</a:t>
            </a:r>
            <a:r>
              <a:rPr lang="ja-JP" altLang="en-US" dirty="0" err="1" smtClean="0"/>
              <a:t>の</a:t>
            </a:r>
            <a:r>
              <a:rPr lang="ja-JP" altLang="en-US" dirty="0" smtClean="0"/>
              <a:t>秘密鍵</a:t>
            </a:r>
            <a:endParaRPr kumimoji="1" lang="ja-JP" altLang="en-US" dirty="0"/>
          </a:p>
        </p:txBody>
      </p:sp>
      <p:cxnSp>
        <p:nvCxnSpPr>
          <p:cNvPr id="24" name="直線矢印コネクタ 23"/>
          <p:cNvCxnSpPr>
            <a:stCxn id="22" idx="3"/>
            <a:endCxn id="16" idx="1"/>
          </p:cNvCxnSpPr>
          <p:nvPr/>
        </p:nvCxnSpPr>
        <p:spPr>
          <a:xfrm flipV="1">
            <a:off x="7279102" y="4578818"/>
            <a:ext cx="1781402" cy="19519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角丸四角形吹き出し 24"/>
          <p:cNvSpPr/>
          <p:nvPr/>
        </p:nvSpPr>
        <p:spPr>
          <a:xfrm>
            <a:off x="7990468" y="6053752"/>
            <a:ext cx="1771369" cy="501728"/>
          </a:xfrm>
          <a:prstGeom prst="wedgeRoundRectCallout">
            <a:avLst>
              <a:gd name="adj1" fmla="val -82918"/>
              <a:gd name="adj2" fmla="val 62500"/>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dirty="0" smtClean="0"/>
              <a:t>これが必要</a:t>
            </a:r>
            <a:endParaRPr kumimoji="1" lang="ja-JP" altLang="en-US" dirty="0"/>
          </a:p>
        </p:txBody>
      </p:sp>
    </p:spTree>
    <p:extLst>
      <p:ext uri="{BB962C8B-B14F-4D97-AF65-F5344CB8AC3E}">
        <p14:creationId xmlns:p14="http://schemas.microsoft.com/office/powerpoint/2010/main" val="2680255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ビットコインの仕組み</a:t>
            </a:r>
            <a:endParaRPr kumimoji="1" lang="ja-JP" altLang="en-US" dirty="0"/>
          </a:p>
        </p:txBody>
      </p:sp>
      <p:sp>
        <p:nvSpPr>
          <p:cNvPr id="4" name="テキスト プレースホルダー 3"/>
          <p:cNvSpPr>
            <a:spLocks noGrp="1"/>
          </p:cNvSpPr>
          <p:nvPr>
            <p:ph type="body" idx="1"/>
          </p:nvPr>
        </p:nvSpPr>
        <p:spPr/>
        <p:txBody>
          <a:bodyPr/>
          <a:lstStyle/>
          <a:p>
            <a:r>
              <a:rPr kumimoji="1" lang="ja-JP" altLang="en-US" dirty="0" smtClean="0"/>
              <a:t>ビットコインの実際の実装について</a:t>
            </a:r>
            <a:endParaRPr kumimoji="1" lang="ja-JP" altLang="en-US" dirty="0"/>
          </a:p>
        </p:txBody>
      </p:sp>
    </p:spTree>
    <p:extLst>
      <p:ext uri="{BB962C8B-B14F-4D97-AF65-F5344CB8AC3E}">
        <p14:creationId xmlns:p14="http://schemas.microsoft.com/office/powerpoint/2010/main" val="2222030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ブロックの設計</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前ブロックじゃなくてそのハッシュで十分</a:t>
            </a:r>
            <a:endParaRPr kumimoji="1" lang="en-US" altLang="ja-JP" dirty="0" smtClean="0"/>
          </a:p>
          <a:p>
            <a:r>
              <a:rPr kumimoji="1" lang="ja-JP" altLang="en-US" dirty="0" smtClean="0"/>
              <a:t>現ブロックもハッシュでいいよね</a:t>
            </a:r>
            <a:endParaRPr kumimoji="1" lang="en-US" altLang="ja-JP" dirty="0" smtClean="0"/>
          </a:p>
          <a:p>
            <a:r>
              <a:rPr kumimoji="1" lang="ja-JP" altLang="en-US" dirty="0" smtClean="0"/>
              <a:t>時刻も当然必要</a:t>
            </a:r>
            <a:endParaRPr kumimoji="1" lang="en-US" altLang="ja-JP" dirty="0" smtClean="0"/>
          </a:p>
          <a:p>
            <a:r>
              <a:rPr kumimoji="1" lang="en-US" altLang="ja-JP" dirty="0" smtClean="0"/>
              <a:t>difficulty </a:t>
            </a:r>
            <a:r>
              <a:rPr kumimoji="1" lang="ja-JP" altLang="en-US" dirty="0" smtClean="0"/>
              <a:t>も必要</a:t>
            </a:r>
            <a:endParaRPr kumimoji="1" lang="en-US" altLang="ja-JP" dirty="0" smtClean="0"/>
          </a:p>
          <a:p>
            <a:r>
              <a:rPr kumimoji="1" lang="en-US" altLang="ja-JP" dirty="0" smtClean="0"/>
              <a:t>Nonce </a:t>
            </a:r>
            <a:r>
              <a:rPr kumimoji="1" lang="ja-JP" altLang="en-US" dirty="0" smtClean="0"/>
              <a:t>は </a:t>
            </a:r>
            <a:r>
              <a:rPr kumimoji="1" lang="en-US" altLang="ja-JP" dirty="0" smtClean="0"/>
              <a:t>32bit </a:t>
            </a:r>
            <a:r>
              <a:rPr kumimoji="1" lang="ja-JP" altLang="en-US" dirty="0" smtClean="0"/>
              <a:t>あれば十分</a:t>
            </a:r>
            <a:endParaRPr kumimoji="1" lang="en-US" altLang="ja-JP" dirty="0" smtClean="0"/>
          </a:p>
        </p:txBody>
      </p:sp>
      <p:pic>
        <p:nvPicPr>
          <p:cNvPr id="5" name="図 4"/>
          <p:cNvPicPr>
            <a:picLocks noChangeAspect="1"/>
          </p:cNvPicPr>
          <p:nvPr/>
        </p:nvPicPr>
        <p:blipFill>
          <a:blip r:embed="rId2"/>
          <a:stretch>
            <a:fillRect/>
          </a:stretch>
        </p:blipFill>
        <p:spPr>
          <a:xfrm>
            <a:off x="5092262" y="2892977"/>
            <a:ext cx="7099738" cy="3965023"/>
          </a:xfrm>
          <a:prstGeom prst="rect">
            <a:avLst/>
          </a:prstGeom>
        </p:spPr>
      </p:pic>
    </p:spTree>
    <p:extLst>
      <p:ext uri="{BB962C8B-B14F-4D97-AF65-F5344CB8AC3E}">
        <p14:creationId xmlns:p14="http://schemas.microsoft.com/office/powerpoint/2010/main" val="10003863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トランザクションの設計</a:t>
            </a:r>
            <a:endParaRPr kumimoji="1" lang="ja-JP" altLang="en-US" dirty="0"/>
          </a:p>
        </p:txBody>
      </p:sp>
      <p:sp>
        <p:nvSpPr>
          <p:cNvPr id="3" name="コンテンツ プレースホルダー 2"/>
          <p:cNvSpPr>
            <a:spLocks noGrp="1"/>
          </p:cNvSpPr>
          <p:nvPr>
            <p:ph sz="quarter" idx="13"/>
          </p:nvPr>
        </p:nvSpPr>
        <p:spPr/>
        <p:txBody>
          <a:bodyPr/>
          <a:lstStyle/>
          <a:p>
            <a:r>
              <a:rPr kumimoji="1" lang="en-US" altLang="ja-JP" dirty="0" smtClean="0"/>
              <a:t>1</a:t>
            </a:r>
            <a:r>
              <a:rPr kumimoji="1" lang="ja-JP" altLang="en-US" dirty="0" smtClean="0"/>
              <a:t>入力</a:t>
            </a:r>
            <a:r>
              <a:rPr kumimoji="1" lang="en-US" altLang="ja-JP" dirty="0" smtClean="0"/>
              <a:t>1</a:t>
            </a:r>
            <a:r>
              <a:rPr kumimoji="1" lang="ja-JP" altLang="en-US" dirty="0" smtClean="0"/>
              <a:t>出力だと「おつり」が表現できない</a:t>
            </a:r>
            <a:r>
              <a:rPr kumimoji="1" lang="ja-JP" altLang="en-US" baseline="0" dirty="0" smtClean="0"/>
              <a:t>　→　</a:t>
            </a:r>
            <a:r>
              <a:rPr kumimoji="1" lang="en-US" altLang="ja-JP" dirty="0" smtClean="0"/>
              <a:t>N</a:t>
            </a:r>
            <a:r>
              <a:rPr kumimoji="1" lang="ja-JP" altLang="en-US" dirty="0" smtClean="0"/>
              <a:t>入力</a:t>
            </a:r>
            <a:r>
              <a:rPr kumimoji="1" lang="en-US" altLang="ja-JP" dirty="0" smtClean="0"/>
              <a:t>M</a:t>
            </a:r>
            <a:r>
              <a:rPr kumimoji="1" lang="ja-JP" altLang="en-US" dirty="0" smtClean="0"/>
              <a:t>出力にしよう</a:t>
            </a:r>
            <a:endParaRPr kumimoji="1" lang="en-US" altLang="ja-JP" dirty="0" smtClean="0"/>
          </a:p>
          <a:p>
            <a:pPr lvl="0"/>
            <a:r>
              <a:rPr kumimoji="1" lang="ja-JP" altLang="en-US" dirty="0" smtClean="0"/>
              <a:t>もっと複雑な取引を表現したい　→　入力と出力をスクリプト言語にしよう（！？）</a:t>
            </a:r>
            <a:endParaRPr kumimoji="1" lang="en-US" altLang="ja-JP" dirty="0" smtClean="0"/>
          </a:p>
        </p:txBody>
      </p:sp>
    </p:spTree>
    <p:extLst>
      <p:ext uri="{BB962C8B-B14F-4D97-AF65-F5344CB8AC3E}">
        <p14:creationId xmlns:p14="http://schemas.microsoft.com/office/powerpoint/2010/main" val="24041447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トランザクションスクリプト</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簡単なスタック型の仮想マシン</a:t>
            </a:r>
            <a:endParaRPr kumimoji="1" lang="en-US" altLang="ja-JP" dirty="0" smtClean="0"/>
          </a:p>
          <a:p>
            <a:r>
              <a:rPr kumimoji="1" lang="ja-JP" altLang="en-US" dirty="0" smtClean="0"/>
              <a:t>トランザクションの出力に記すのは公開鍵用スクリプト </a:t>
            </a:r>
            <a:r>
              <a:rPr kumimoji="1" lang="en-US" altLang="ja-JP" dirty="0" err="1" smtClean="0"/>
              <a:t>script_pubkey</a:t>
            </a:r>
            <a:endParaRPr kumimoji="1" lang="en-US" altLang="ja-JP" dirty="0" smtClean="0"/>
          </a:p>
          <a:p>
            <a:r>
              <a:rPr kumimoji="1" lang="ja-JP" altLang="en-US" dirty="0" smtClean="0"/>
              <a:t>トランザクションの入力に記すのは署名用スクリプト </a:t>
            </a:r>
            <a:r>
              <a:rPr kumimoji="1" lang="en-US" altLang="ja-JP" dirty="0" err="1" smtClean="0"/>
              <a:t>script_sig</a:t>
            </a:r>
            <a:endParaRPr kumimoji="1" lang="en-US" altLang="ja-JP" dirty="0" smtClean="0"/>
          </a:p>
          <a:p>
            <a:r>
              <a:rPr kumimoji="1" lang="ja-JP" altLang="en-US" dirty="0" smtClean="0"/>
              <a:t>この２つを連結して実行したときに </a:t>
            </a:r>
            <a:r>
              <a:rPr kumimoji="1" lang="en-US" altLang="ja-JP" dirty="0" smtClean="0"/>
              <a:t>TRUE </a:t>
            </a:r>
            <a:r>
              <a:rPr kumimoji="1" lang="ja-JP" altLang="en-US" dirty="0" smtClean="0"/>
              <a:t>だったら接続する</a:t>
            </a:r>
            <a:endParaRPr kumimoji="1" lang="en-US" altLang="ja-JP" dirty="0" smtClean="0"/>
          </a:p>
        </p:txBody>
      </p:sp>
      <p:sp>
        <p:nvSpPr>
          <p:cNvPr id="4" name="1 つの角を切り取った四角形 3"/>
          <p:cNvSpPr/>
          <p:nvPr/>
        </p:nvSpPr>
        <p:spPr>
          <a:xfrm>
            <a:off x="1986456" y="4398579"/>
            <a:ext cx="2680138" cy="2333297"/>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5" name="1 つの角を切り取った四角形 4"/>
          <p:cNvSpPr/>
          <p:nvPr/>
        </p:nvSpPr>
        <p:spPr>
          <a:xfrm>
            <a:off x="5739276" y="4398579"/>
            <a:ext cx="2680138" cy="2333297"/>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6" name="角丸四角形 5"/>
          <p:cNvSpPr/>
          <p:nvPr/>
        </p:nvSpPr>
        <p:spPr>
          <a:xfrm>
            <a:off x="2585545" y="5423338"/>
            <a:ext cx="1781503" cy="772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err="1" smtClean="0"/>
              <a:t>scriptPubKey</a:t>
            </a:r>
            <a:endParaRPr kumimoji="1" lang="ja-JP" altLang="en-US" dirty="0"/>
          </a:p>
        </p:txBody>
      </p:sp>
      <p:sp>
        <p:nvSpPr>
          <p:cNvPr id="7" name="角丸四角形 6"/>
          <p:cNvSpPr/>
          <p:nvPr/>
        </p:nvSpPr>
        <p:spPr>
          <a:xfrm>
            <a:off x="6012858" y="5423339"/>
            <a:ext cx="1324303" cy="772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err="1" smtClean="0"/>
              <a:t>scriptSig</a:t>
            </a:r>
            <a:endParaRPr kumimoji="1" lang="ja-JP" altLang="en-US" dirty="0"/>
          </a:p>
        </p:txBody>
      </p:sp>
      <p:cxnSp>
        <p:nvCxnSpPr>
          <p:cNvPr id="9" name="直線矢印コネクタ 8"/>
          <p:cNvCxnSpPr>
            <a:stCxn id="6" idx="3"/>
            <a:endCxn id="7" idx="1"/>
          </p:cNvCxnSpPr>
          <p:nvPr/>
        </p:nvCxnSpPr>
        <p:spPr>
          <a:xfrm>
            <a:off x="4367048" y="5809593"/>
            <a:ext cx="164581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30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典型的な </a:t>
            </a:r>
            <a:r>
              <a:rPr kumimoji="1" lang="en-US" altLang="ja-JP" dirty="0" smtClean="0"/>
              <a:t>pay-to-</a:t>
            </a:r>
            <a:r>
              <a:rPr kumimoji="1" lang="en-US" altLang="ja-JP" dirty="0" err="1" smtClean="0"/>
              <a:t>pubkey</a:t>
            </a:r>
            <a:r>
              <a:rPr kumimoji="1" lang="en-US" altLang="ja-JP" dirty="0" smtClean="0"/>
              <a:t>-hash</a:t>
            </a:r>
            <a:r>
              <a:rPr kumimoji="1" lang="en-US" altLang="ja-JP" baseline="0" dirty="0" smtClean="0"/>
              <a:t> </a:t>
            </a:r>
            <a:r>
              <a:rPr kumimoji="1" lang="ja-JP" altLang="en-US" baseline="0" dirty="0" smtClean="0"/>
              <a:t>スクリプト</a:t>
            </a:r>
            <a:endParaRPr kumimoji="1" lang="ja-JP" altLang="en-US" dirty="0"/>
          </a:p>
        </p:txBody>
      </p:sp>
      <p:sp>
        <p:nvSpPr>
          <p:cNvPr id="3" name="コンテンツ プレースホルダー 2"/>
          <p:cNvSpPr>
            <a:spLocks noGrp="1"/>
          </p:cNvSpPr>
          <p:nvPr>
            <p:ph sz="quarter" idx="13"/>
          </p:nvPr>
        </p:nvSpPr>
        <p:spPr/>
        <p:txBody>
          <a:bodyPr>
            <a:normAutofit/>
          </a:bodyPr>
          <a:lstStyle/>
          <a:p>
            <a:r>
              <a:rPr kumimoji="1" lang="ja-JP" altLang="en-US" dirty="0" smtClean="0"/>
              <a:t>入力側スクリプト</a:t>
            </a:r>
            <a:endParaRPr kumimoji="1" lang="en-US" altLang="ja-JP" dirty="0" smtClean="0"/>
          </a:p>
          <a:p>
            <a:pPr lvl="1"/>
            <a:r>
              <a:rPr kumimoji="1" lang="ja-JP" altLang="en-US" dirty="0" smtClean="0"/>
              <a:t>署名をスタックに積む</a:t>
            </a:r>
            <a:endParaRPr kumimoji="1" lang="en-US" altLang="ja-JP" dirty="0" smtClean="0"/>
          </a:p>
          <a:p>
            <a:pPr lvl="1"/>
            <a:r>
              <a:rPr kumimoji="1" lang="ja-JP" altLang="en-US" dirty="0" smtClean="0"/>
              <a:t>公開鍵をスタックに積む</a:t>
            </a:r>
            <a:endParaRPr kumimoji="1" lang="en-US" altLang="ja-JP" dirty="0" smtClean="0"/>
          </a:p>
          <a:p>
            <a:r>
              <a:rPr kumimoji="1" lang="ja-JP" altLang="en-US" dirty="0" smtClean="0"/>
              <a:t>出力側スクリプト</a:t>
            </a:r>
            <a:endParaRPr kumimoji="1" lang="en-US" altLang="ja-JP" dirty="0" smtClean="0"/>
          </a:p>
          <a:p>
            <a:pPr lvl="1"/>
            <a:r>
              <a:rPr kumimoji="1" lang="ja-JP" altLang="en-US" dirty="0" smtClean="0"/>
              <a:t>スタックトップのハッシュ計算</a:t>
            </a:r>
            <a:endParaRPr kumimoji="1" lang="en-US" altLang="ja-JP" dirty="0" smtClean="0"/>
          </a:p>
          <a:p>
            <a:pPr lvl="1"/>
            <a:r>
              <a:rPr kumimoji="1" lang="ja-JP" altLang="en-US" dirty="0" smtClean="0"/>
              <a:t>公開鍵のハッシュをスタックに積む</a:t>
            </a:r>
            <a:endParaRPr kumimoji="1" lang="en-US" altLang="ja-JP" dirty="0" smtClean="0"/>
          </a:p>
          <a:p>
            <a:pPr lvl="1"/>
            <a:r>
              <a:rPr kumimoji="1" lang="ja-JP" altLang="en-US" dirty="0" smtClean="0"/>
              <a:t>スタックトップの２つの一致検証</a:t>
            </a:r>
            <a:endParaRPr kumimoji="1" lang="en-US" altLang="ja-JP" dirty="0" smtClean="0"/>
          </a:p>
          <a:p>
            <a:pPr lvl="1"/>
            <a:r>
              <a:rPr kumimoji="1" lang="ja-JP" altLang="en-US" dirty="0" smtClean="0"/>
              <a:t>スタックトップの公開鍵と署名を検証</a:t>
            </a:r>
            <a:endParaRPr kumimoji="1" lang="en-US" altLang="ja-JP" dirty="0" smtClean="0"/>
          </a:p>
        </p:txBody>
      </p:sp>
      <p:sp>
        <p:nvSpPr>
          <p:cNvPr id="4" name="1 つの角を切り取った四角形 3"/>
          <p:cNvSpPr/>
          <p:nvPr/>
        </p:nvSpPr>
        <p:spPr>
          <a:xfrm>
            <a:off x="5344511" y="2367092"/>
            <a:ext cx="2680138" cy="2333297"/>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5" name="1 つの角を切り取った四角形 4"/>
          <p:cNvSpPr/>
          <p:nvPr/>
        </p:nvSpPr>
        <p:spPr>
          <a:xfrm>
            <a:off x="9097331" y="2367092"/>
            <a:ext cx="2680138" cy="2333297"/>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6" name="角丸四角形 5"/>
          <p:cNvSpPr/>
          <p:nvPr/>
        </p:nvSpPr>
        <p:spPr>
          <a:xfrm>
            <a:off x="5943600" y="3391851"/>
            <a:ext cx="1781503" cy="772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err="1" smtClean="0"/>
              <a:t>scriptPubKey</a:t>
            </a:r>
            <a:endParaRPr kumimoji="1" lang="ja-JP" altLang="en-US" dirty="0"/>
          </a:p>
        </p:txBody>
      </p:sp>
      <p:sp>
        <p:nvSpPr>
          <p:cNvPr id="7" name="角丸四角形 6"/>
          <p:cNvSpPr/>
          <p:nvPr/>
        </p:nvSpPr>
        <p:spPr>
          <a:xfrm>
            <a:off x="9370913" y="3391852"/>
            <a:ext cx="1324303" cy="772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err="1" smtClean="0"/>
              <a:t>scriptSig</a:t>
            </a:r>
            <a:endParaRPr kumimoji="1" lang="ja-JP" altLang="en-US" dirty="0"/>
          </a:p>
        </p:txBody>
      </p:sp>
      <p:cxnSp>
        <p:nvCxnSpPr>
          <p:cNvPr id="8" name="直線矢印コネクタ 7"/>
          <p:cNvCxnSpPr>
            <a:stCxn id="6" idx="3"/>
            <a:endCxn id="7" idx="1"/>
          </p:cNvCxnSpPr>
          <p:nvPr/>
        </p:nvCxnSpPr>
        <p:spPr>
          <a:xfrm>
            <a:off x="7725103" y="3778106"/>
            <a:ext cx="164581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下矢印 8"/>
          <p:cNvSpPr/>
          <p:nvPr/>
        </p:nvSpPr>
        <p:spPr>
          <a:xfrm>
            <a:off x="210065" y="2483708"/>
            <a:ext cx="568411" cy="31139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続けて実行しよう</a:t>
            </a:r>
            <a:endParaRPr kumimoji="1" lang="ja-JP" altLang="en-US" dirty="0"/>
          </a:p>
        </p:txBody>
      </p:sp>
    </p:spTree>
    <p:extLst>
      <p:ext uri="{BB962C8B-B14F-4D97-AF65-F5344CB8AC3E}">
        <p14:creationId xmlns:p14="http://schemas.microsoft.com/office/powerpoint/2010/main" val="1048818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トランザクションに任意のデータを埋め込む</a:t>
            </a:r>
            <a:endParaRPr kumimoji="1" lang="ja-JP" altLang="en-US" dirty="0"/>
          </a:p>
        </p:txBody>
      </p:sp>
      <p:sp>
        <p:nvSpPr>
          <p:cNvPr id="3" name="コンテンツ プレースホルダー 2"/>
          <p:cNvSpPr>
            <a:spLocks noGrp="1"/>
          </p:cNvSpPr>
          <p:nvPr>
            <p:ph sz="quarter" idx="13"/>
          </p:nvPr>
        </p:nvSpPr>
        <p:spPr/>
        <p:txBody>
          <a:bodyPr/>
          <a:lstStyle/>
          <a:p>
            <a:r>
              <a:rPr kumimoji="1" lang="en-US" altLang="ja-JP" dirty="0" smtClean="0"/>
              <a:t>OP_RETURN – </a:t>
            </a:r>
            <a:r>
              <a:rPr kumimoji="1" lang="ja-JP" altLang="en-US" dirty="0" smtClean="0"/>
              <a:t>ただちに検証失敗する命令</a:t>
            </a:r>
            <a:endParaRPr kumimoji="1" lang="en-US" altLang="ja-JP" dirty="0" smtClean="0"/>
          </a:p>
          <a:p>
            <a:pPr lvl="1"/>
            <a:r>
              <a:rPr kumimoji="1" lang="ja-JP" altLang="en-US" dirty="0" smtClean="0"/>
              <a:t>後ろに任意のデータを </a:t>
            </a:r>
            <a:r>
              <a:rPr kumimoji="1" lang="en-US" altLang="ja-JP" dirty="0" smtClean="0"/>
              <a:t>40</a:t>
            </a:r>
            <a:r>
              <a:rPr kumimoji="1" lang="en-US" altLang="ja-JP" baseline="0" dirty="0" smtClean="0"/>
              <a:t> </a:t>
            </a:r>
            <a:r>
              <a:rPr kumimoji="1" lang="ja-JP" altLang="en-US" baseline="0" dirty="0" smtClean="0"/>
              <a:t>バイトだけ書ける（最近のバージョンで </a:t>
            </a:r>
            <a:r>
              <a:rPr kumimoji="1" lang="en-US" altLang="ja-JP" baseline="0" dirty="0" smtClean="0"/>
              <a:t>80 </a:t>
            </a:r>
            <a:r>
              <a:rPr kumimoji="1" lang="ja-JP" altLang="en-US" baseline="0" dirty="0" smtClean="0"/>
              <a:t>に拡張された）</a:t>
            </a:r>
            <a:endParaRPr kumimoji="1" lang="en-US" altLang="ja-JP" baseline="0" dirty="0" smtClean="0"/>
          </a:p>
          <a:p>
            <a:pPr lvl="0"/>
            <a:r>
              <a:rPr kumimoji="1" lang="en-US" altLang="ja-JP" dirty="0" smtClean="0"/>
              <a:t>OP_CHECKMULTISIG – </a:t>
            </a:r>
            <a:r>
              <a:rPr kumimoji="1" lang="ja-JP" altLang="en-US" dirty="0" smtClean="0"/>
              <a:t>複数の署名で検証を試みる命令</a:t>
            </a:r>
            <a:endParaRPr kumimoji="1" lang="en-US" altLang="ja-JP" dirty="0" smtClean="0"/>
          </a:p>
          <a:p>
            <a:pPr lvl="1"/>
            <a:r>
              <a:rPr kumimoji="1" lang="ja-JP" altLang="en-US" dirty="0" smtClean="0"/>
              <a:t>後ろに複数の署名を書くのが本来の使い方</a:t>
            </a:r>
            <a:endParaRPr kumimoji="1" lang="en-US" altLang="ja-JP" dirty="0" smtClean="0"/>
          </a:p>
          <a:p>
            <a:pPr lvl="1"/>
            <a:r>
              <a:rPr kumimoji="1" lang="ja-JP" altLang="en-US" dirty="0" smtClean="0"/>
              <a:t>署名１つ</a:t>
            </a:r>
            <a:r>
              <a:rPr kumimoji="1" lang="en-US" altLang="ja-JP" baseline="0" dirty="0" smtClean="0"/>
              <a:t> 32 </a:t>
            </a:r>
            <a:r>
              <a:rPr kumimoji="1" lang="ja-JP" altLang="en-US" baseline="0" dirty="0" smtClean="0"/>
              <a:t>バイトだから、好きに使ってもいいよね！（！？）</a:t>
            </a:r>
            <a:endParaRPr kumimoji="1" lang="en-US" altLang="ja-JP" baseline="0" dirty="0" smtClean="0"/>
          </a:p>
        </p:txBody>
      </p:sp>
    </p:spTree>
    <p:extLst>
      <p:ext uri="{BB962C8B-B14F-4D97-AF65-F5344CB8AC3E}">
        <p14:creationId xmlns:p14="http://schemas.microsoft.com/office/powerpoint/2010/main" val="2032344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Bitcoin 2.0</a:t>
            </a:r>
            <a:endParaRPr kumimoji="1" lang="ja-JP" altLang="en-US" dirty="0"/>
          </a:p>
        </p:txBody>
      </p:sp>
      <p:sp>
        <p:nvSpPr>
          <p:cNvPr id="4" name="テキスト プレースホルダー 3"/>
          <p:cNvSpPr>
            <a:spLocks noGrp="1"/>
          </p:cNvSpPr>
          <p:nvPr>
            <p:ph type="body" idx="1"/>
          </p:nvPr>
        </p:nvSpPr>
        <p:spPr/>
        <p:txBody>
          <a:bodyPr/>
          <a:lstStyle/>
          <a:p>
            <a:r>
              <a:rPr kumimoji="1" lang="ja-JP" altLang="en-US" dirty="0" smtClean="0"/>
              <a:t>ビットコインネットワーク上で動く新しいシステム</a:t>
            </a:r>
            <a:endParaRPr kumimoji="1" lang="ja-JP" altLang="en-US" dirty="0"/>
          </a:p>
        </p:txBody>
      </p:sp>
    </p:spTree>
    <p:extLst>
      <p:ext uri="{BB962C8B-B14F-4D97-AF65-F5344CB8AC3E}">
        <p14:creationId xmlns:p14="http://schemas.microsoft.com/office/powerpoint/2010/main" val="17416061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412258" y="3527289"/>
            <a:ext cx="6779741" cy="3330711"/>
          </a:xfrm>
          <a:prstGeom prst="rect">
            <a:avLst/>
          </a:prstGeom>
        </p:spPr>
      </p:pic>
      <p:sp>
        <p:nvSpPr>
          <p:cNvPr id="2" name="タイトル 1"/>
          <p:cNvSpPr>
            <a:spLocks noGrp="1"/>
          </p:cNvSpPr>
          <p:nvPr>
            <p:ph type="title"/>
          </p:nvPr>
        </p:nvSpPr>
        <p:spPr/>
        <p:txBody>
          <a:bodyPr/>
          <a:lstStyle/>
          <a:p>
            <a:r>
              <a:rPr kumimoji="1" lang="ja-JP" altLang="en-US" dirty="0" smtClean="0"/>
              <a:t>任意データ領域に取引を書く</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新しい仮想通貨を作ります</a:t>
            </a:r>
            <a:endParaRPr kumimoji="1" lang="en-US" altLang="ja-JP" dirty="0" smtClean="0"/>
          </a:p>
          <a:p>
            <a:r>
              <a:rPr kumimoji="1" lang="ja-JP" altLang="en-US" dirty="0" smtClean="0"/>
              <a:t>その取引はビットコインのトランザクションに任意データとして書きます</a:t>
            </a:r>
            <a:endParaRPr kumimoji="1" lang="en-US" altLang="ja-JP" dirty="0" smtClean="0"/>
          </a:p>
          <a:p>
            <a:r>
              <a:rPr kumimoji="1" lang="ja-JP" altLang="en-US" dirty="0" smtClean="0"/>
              <a:t>計算資源の問題なく信頼性の担保された通貨が作れる！！</a:t>
            </a:r>
            <a:endParaRPr kumimoji="1" lang="en-US" altLang="ja-JP" dirty="0" smtClean="0"/>
          </a:p>
        </p:txBody>
      </p:sp>
    </p:spTree>
    <p:extLst>
      <p:ext uri="{BB962C8B-B14F-4D97-AF65-F5344CB8AC3E}">
        <p14:creationId xmlns:p14="http://schemas.microsoft.com/office/powerpoint/2010/main" val="1416814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一方向性の例</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一番簡単で重要なのが「ハッシュ関数」</a:t>
            </a:r>
            <a:endParaRPr kumimoji="1" lang="en-US" altLang="ja-JP" dirty="0" smtClean="0"/>
          </a:p>
          <a:p>
            <a:r>
              <a:rPr kumimoji="1" lang="ja-JP" altLang="en-US" dirty="0" smtClean="0"/>
              <a:t>どんなデータでも固定長の、一見乱数と見分けがつかないビット列に変換する</a:t>
            </a:r>
            <a:endParaRPr kumimoji="1" lang="en-US" altLang="ja-JP" dirty="0" smtClean="0"/>
          </a:p>
          <a:p>
            <a:r>
              <a:rPr kumimoji="1" lang="en-US" altLang="ja-JP" dirty="0" smtClean="0"/>
              <a:t>MD5</a:t>
            </a:r>
            <a:r>
              <a:rPr kumimoji="1" lang="ja-JP" altLang="en-US" baseline="0" dirty="0" smtClean="0"/>
              <a:t> とか </a:t>
            </a:r>
            <a:r>
              <a:rPr kumimoji="1" lang="en-US" altLang="ja-JP" baseline="0" dirty="0" smtClean="0"/>
              <a:t>SHA-1 </a:t>
            </a:r>
            <a:r>
              <a:rPr kumimoji="1" lang="ja-JP" altLang="en-US" baseline="0" dirty="0" smtClean="0"/>
              <a:t>とかがかつてよく使われていた</a:t>
            </a:r>
            <a:endParaRPr kumimoji="1" lang="en-US" altLang="ja-JP" baseline="0" dirty="0" smtClean="0"/>
          </a:p>
          <a:p>
            <a:r>
              <a:rPr kumimoji="1" lang="ja-JP" altLang="en-US" dirty="0" smtClean="0"/>
              <a:t>ビットコインだと </a:t>
            </a:r>
            <a:r>
              <a:rPr kumimoji="1" lang="en-US" altLang="ja-JP" dirty="0" smtClean="0"/>
              <a:t>SHA-256</a:t>
            </a:r>
            <a:r>
              <a:rPr kumimoji="1" lang="en-US" altLang="ja-JP" baseline="0" dirty="0" smtClean="0"/>
              <a:t> </a:t>
            </a:r>
            <a:r>
              <a:rPr kumimoji="1" lang="ja-JP" altLang="en-US" baseline="0" dirty="0" smtClean="0"/>
              <a:t>を使う</a:t>
            </a:r>
            <a:endParaRPr kumimoji="1" lang="en-US" altLang="ja-JP" baseline="0" dirty="0" smtClean="0"/>
          </a:p>
        </p:txBody>
      </p:sp>
      <p:sp>
        <p:nvSpPr>
          <p:cNvPr id="4" name="雲 3"/>
          <p:cNvSpPr/>
          <p:nvPr/>
        </p:nvSpPr>
        <p:spPr>
          <a:xfrm>
            <a:off x="4557584" y="4473146"/>
            <a:ext cx="3076832" cy="173818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角丸四角形 4"/>
          <p:cNvSpPr/>
          <p:nvPr/>
        </p:nvSpPr>
        <p:spPr>
          <a:xfrm>
            <a:off x="1759496" y="5033318"/>
            <a:ext cx="1952367" cy="61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Hello</a:t>
            </a:r>
            <a:endParaRPr kumimoji="1" lang="ja-JP" altLang="en-US" dirty="0"/>
          </a:p>
        </p:txBody>
      </p:sp>
      <p:sp>
        <p:nvSpPr>
          <p:cNvPr id="6" name="角丸四角形 5"/>
          <p:cNvSpPr/>
          <p:nvPr/>
        </p:nvSpPr>
        <p:spPr>
          <a:xfrm>
            <a:off x="8479824" y="5033318"/>
            <a:ext cx="1952367" cy="61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185f…1969</a:t>
            </a:r>
            <a:endParaRPr kumimoji="1" lang="ja-JP" altLang="en-US" dirty="0"/>
          </a:p>
        </p:txBody>
      </p:sp>
      <p:sp>
        <p:nvSpPr>
          <p:cNvPr id="7" name="右矢印 6"/>
          <p:cNvSpPr/>
          <p:nvPr/>
        </p:nvSpPr>
        <p:spPr>
          <a:xfrm>
            <a:off x="4087714" y="5033318"/>
            <a:ext cx="4015946" cy="6178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SHA-256</a:t>
            </a:r>
            <a:endParaRPr kumimoji="1" lang="ja-JP" altLang="en-US" dirty="0"/>
          </a:p>
        </p:txBody>
      </p:sp>
    </p:spTree>
    <p:extLst>
      <p:ext uri="{BB962C8B-B14F-4D97-AF65-F5344CB8AC3E}">
        <p14:creationId xmlns:p14="http://schemas.microsoft.com/office/powerpoint/2010/main" val="41520671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プルーフオブバーン</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新たに作る仮想通貨はどのくらい流通させる？</a:t>
            </a:r>
            <a:endParaRPr kumimoji="1" lang="en-US" altLang="ja-JP" dirty="0" smtClean="0"/>
          </a:p>
          <a:p>
            <a:r>
              <a:rPr kumimoji="1" lang="ja-JP" altLang="en-US" dirty="0" smtClean="0"/>
              <a:t>誰が見ても公平な分配とは？</a:t>
            </a:r>
            <a:endParaRPr kumimoji="1" lang="en-US" altLang="ja-JP" dirty="0" smtClean="0"/>
          </a:p>
          <a:p>
            <a:r>
              <a:rPr kumimoji="1" lang="ja-JP" altLang="en-US" dirty="0" smtClean="0"/>
              <a:t>作った人が上場益（的なもの）を得るのは不公平だよね</a:t>
            </a:r>
            <a:endParaRPr kumimoji="1" lang="en-US" altLang="ja-JP" dirty="0" smtClean="0"/>
          </a:p>
          <a:p>
            <a:r>
              <a:rPr kumimoji="1" lang="ja-JP" altLang="en-US" dirty="0" smtClean="0"/>
              <a:t>誰も取り出せないアドレスに送金して、送金額に応じた仮想通貨を発行する</a:t>
            </a:r>
            <a:endParaRPr kumimoji="1" lang="ja-JP" altLang="en-US" dirty="0"/>
          </a:p>
        </p:txBody>
      </p:sp>
    </p:spTree>
    <p:extLst>
      <p:ext uri="{BB962C8B-B14F-4D97-AF65-F5344CB8AC3E}">
        <p14:creationId xmlns:p14="http://schemas.microsoft.com/office/powerpoint/2010/main" val="4203864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トラップドア付き一方向性関数</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基本的には一方向性を持つが、「ある情報」を知ってる人ならば逆算できる関数のこと</a:t>
            </a:r>
            <a:endParaRPr kumimoji="1" lang="en-US" altLang="ja-JP" dirty="0" smtClean="0"/>
          </a:p>
          <a:p>
            <a:r>
              <a:rPr kumimoji="1" lang="ja-JP" altLang="en-US" dirty="0" smtClean="0"/>
              <a:t>いわゆる暗号化がイメージしやすい。秘密鍵を知ってる人だけが逆算（復号）できるということ</a:t>
            </a:r>
            <a:endParaRPr kumimoji="1" lang="en-US" altLang="ja-JP" dirty="0" smtClean="0"/>
          </a:p>
        </p:txBody>
      </p:sp>
      <p:sp>
        <p:nvSpPr>
          <p:cNvPr id="12" name="下カーブ矢印 11"/>
          <p:cNvSpPr/>
          <p:nvPr/>
        </p:nvSpPr>
        <p:spPr>
          <a:xfrm flipH="1" flipV="1">
            <a:off x="3265988" y="5438593"/>
            <a:ext cx="5659396" cy="1155658"/>
          </a:xfrm>
          <a:prstGeom prst="curved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4" name="テキスト ボックス 13"/>
          <p:cNvSpPr txBox="1"/>
          <p:nvPr/>
        </p:nvSpPr>
        <p:spPr>
          <a:xfrm>
            <a:off x="4329016" y="6035572"/>
            <a:ext cx="3533340" cy="369332"/>
          </a:xfrm>
          <a:prstGeom prst="rect">
            <a:avLst/>
          </a:prstGeom>
          <a:noFill/>
        </p:spPr>
        <p:txBody>
          <a:bodyPr wrap="none" rtlCol="0">
            <a:spAutoFit/>
          </a:bodyPr>
          <a:lstStyle/>
          <a:p>
            <a:r>
              <a:rPr kumimoji="1" lang="ja-JP" altLang="en-US" dirty="0" smtClean="0"/>
              <a:t>（秘密の情報を持っていれば）簡単</a:t>
            </a:r>
            <a:endParaRPr kumimoji="1" lang="ja-JP" altLang="en-US" dirty="0"/>
          </a:p>
        </p:txBody>
      </p:sp>
      <p:sp>
        <p:nvSpPr>
          <p:cNvPr id="16" name="雲 15"/>
          <p:cNvSpPr/>
          <p:nvPr/>
        </p:nvSpPr>
        <p:spPr>
          <a:xfrm>
            <a:off x="4557584" y="4053016"/>
            <a:ext cx="3076832" cy="173818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7" name="角丸四角形 16"/>
          <p:cNvSpPr/>
          <p:nvPr/>
        </p:nvSpPr>
        <p:spPr>
          <a:xfrm>
            <a:off x="1759496" y="4613188"/>
            <a:ext cx="1952367" cy="61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データ</a:t>
            </a:r>
            <a:r>
              <a:rPr lang="en-US" altLang="ja-JP" dirty="0" smtClean="0"/>
              <a:t>A</a:t>
            </a:r>
            <a:endParaRPr kumimoji="1" lang="ja-JP" altLang="en-US" dirty="0"/>
          </a:p>
        </p:txBody>
      </p:sp>
      <p:sp>
        <p:nvSpPr>
          <p:cNvPr id="18" name="角丸四角形 17"/>
          <p:cNvSpPr/>
          <p:nvPr/>
        </p:nvSpPr>
        <p:spPr>
          <a:xfrm>
            <a:off x="8479824" y="4613188"/>
            <a:ext cx="1952367" cy="61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データ</a:t>
            </a:r>
            <a:r>
              <a:rPr lang="en-US" altLang="ja-JP" dirty="0" smtClean="0"/>
              <a:t>B</a:t>
            </a:r>
            <a:endParaRPr kumimoji="1" lang="ja-JP" altLang="en-US" dirty="0"/>
          </a:p>
        </p:txBody>
      </p:sp>
      <p:sp>
        <p:nvSpPr>
          <p:cNvPr id="19" name="右矢印 18"/>
          <p:cNvSpPr/>
          <p:nvPr/>
        </p:nvSpPr>
        <p:spPr>
          <a:xfrm>
            <a:off x="4087713" y="4324865"/>
            <a:ext cx="4015946" cy="4819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簡単</a:t>
            </a:r>
            <a:endParaRPr kumimoji="1" lang="ja-JP" altLang="en-US" dirty="0"/>
          </a:p>
        </p:txBody>
      </p:sp>
      <p:sp>
        <p:nvSpPr>
          <p:cNvPr id="20" name="ドーナツ 19"/>
          <p:cNvSpPr/>
          <p:nvPr/>
        </p:nvSpPr>
        <p:spPr>
          <a:xfrm>
            <a:off x="5214311" y="4290884"/>
            <a:ext cx="519836" cy="549876"/>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右矢印 20"/>
          <p:cNvSpPr/>
          <p:nvPr/>
        </p:nvSpPr>
        <p:spPr>
          <a:xfrm flipH="1">
            <a:off x="4087713" y="4959177"/>
            <a:ext cx="4015946" cy="4819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smtClean="0"/>
              <a:t>難しい／不可能</a:t>
            </a:r>
            <a:endParaRPr kumimoji="1" lang="ja-JP" altLang="en-US" dirty="0"/>
          </a:p>
        </p:txBody>
      </p:sp>
      <p:sp>
        <p:nvSpPr>
          <p:cNvPr id="22" name="禁止 21"/>
          <p:cNvSpPr/>
          <p:nvPr/>
        </p:nvSpPr>
        <p:spPr>
          <a:xfrm>
            <a:off x="4778997" y="4922107"/>
            <a:ext cx="519836" cy="544385"/>
          </a:xfrm>
          <a:prstGeom prst="noSmoking">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solidFill>
                <a:schemeClr val="tx1"/>
              </a:solidFill>
            </a:endParaRPr>
          </a:p>
        </p:txBody>
      </p:sp>
      <p:pic>
        <p:nvPicPr>
          <p:cNvPr id="15" name="図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1863" y="5789880"/>
            <a:ext cx="758656" cy="758656"/>
          </a:xfrm>
          <a:prstGeom prst="rect">
            <a:avLst/>
          </a:prstGeom>
        </p:spPr>
      </p:pic>
    </p:spTree>
    <p:extLst>
      <p:ext uri="{BB962C8B-B14F-4D97-AF65-F5344CB8AC3E}">
        <p14:creationId xmlns:p14="http://schemas.microsoft.com/office/powerpoint/2010/main" val="2832259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電子署名</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トラップドア付き一方向性関数を「逆向きに」使う</a:t>
            </a:r>
            <a:endParaRPr kumimoji="1" lang="en-US" altLang="ja-JP" dirty="0" smtClean="0"/>
          </a:p>
          <a:p>
            <a:r>
              <a:rPr kumimoji="1" lang="ja-JP" altLang="en-US" dirty="0" smtClean="0"/>
              <a:t>元データのハッシュ値を、別のトラップドア付き一方向性関数で逆算しておく</a:t>
            </a:r>
            <a:endParaRPr kumimoji="1" lang="en-US" altLang="ja-JP" dirty="0" smtClean="0"/>
          </a:p>
          <a:p>
            <a:r>
              <a:rPr kumimoji="1" lang="ja-JP" altLang="en-US" dirty="0" smtClean="0"/>
              <a:t>「検証」は誰でもできる。「署名」は秘密鍵を知ってる人しかできない</a:t>
            </a:r>
            <a:endParaRPr kumimoji="1" lang="en-US" altLang="ja-JP" dirty="0" smtClean="0"/>
          </a:p>
        </p:txBody>
      </p:sp>
      <p:sp>
        <p:nvSpPr>
          <p:cNvPr id="15" name="下カーブ矢印 14"/>
          <p:cNvSpPr/>
          <p:nvPr/>
        </p:nvSpPr>
        <p:spPr>
          <a:xfrm flipH="1" flipV="1">
            <a:off x="3265988" y="5438593"/>
            <a:ext cx="5659396" cy="1155658"/>
          </a:xfrm>
          <a:prstGeom prst="curved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6" name="テキスト ボックス 15"/>
          <p:cNvSpPr txBox="1"/>
          <p:nvPr/>
        </p:nvSpPr>
        <p:spPr>
          <a:xfrm>
            <a:off x="4390801" y="6035572"/>
            <a:ext cx="3252814" cy="369332"/>
          </a:xfrm>
          <a:prstGeom prst="rect">
            <a:avLst/>
          </a:prstGeom>
          <a:noFill/>
        </p:spPr>
        <p:txBody>
          <a:bodyPr wrap="none" rtlCol="0">
            <a:spAutoFit/>
          </a:bodyPr>
          <a:lstStyle/>
          <a:p>
            <a:r>
              <a:rPr kumimoji="1" lang="ja-JP" altLang="en-US" dirty="0" smtClean="0"/>
              <a:t>秘密鍵を知って</a:t>
            </a:r>
            <a:r>
              <a:rPr lang="ja-JP" altLang="en-US" dirty="0" smtClean="0"/>
              <a:t>る人だけが可能</a:t>
            </a:r>
            <a:endParaRPr kumimoji="1" lang="ja-JP" altLang="en-US" dirty="0"/>
          </a:p>
        </p:txBody>
      </p:sp>
      <p:sp>
        <p:nvSpPr>
          <p:cNvPr id="17" name="雲 16"/>
          <p:cNvSpPr/>
          <p:nvPr/>
        </p:nvSpPr>
        <p:spPr>
          <a:xfrm>
            <a:off x="4557584" y="4053016"/>
            <a:ext cx="3076832" cy="173818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8" name="角丸四角形 17"/>
          <p:cNvSpPr/>
          <p:nvPr/>
        </p:nvSpPr>
        <p:spPr>
          <a:xfrm>
            <a:off x="1759496" y="4613188"/>
            <a:ext cx="1952367" cy="61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電子署名</a:t>
            </a:r>
            <a:endParaRPr kumimoji="1" lang="ja-JP" altLang="en-US" dirty="0"/>
          </a:p>
        </p:txBody>
      </p:sp>
      <p:sp>
        <p:nvSpPr>
          <p:cNvPr id="19" name="角丸四角形 18"/>
          <p:cNvSpPr/>
          <p:nvPr/>
        </p:nvSpPr>
        <p:spPr>
          <a:xfrm>
            <a:off x="8479824" y="4613188"/>
            <a:ext cx="1952367" cy="61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データのハッシュ</a:t>
            </a:r>
            <a:endParaRPr kumimoji="1" lang="ja-JP" altLang="en-US" dirty="0"/>
          </a:p>
        </p:txBody>
      </p:sp>
      <p:sp>
        <p:nvSpPr>
          <p:cNvPr id="20" name="右矢印 19"/>
          <p:cNvSpPr/>
          <p:nvPr/>
        </p:nvSpPr>
        <p:spPr>
          <a:xfrm>
            <a:off x="4087713" y="4324865"/>
            <a:ext cx="4015946" cy="4819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検証は容易</a:t>
            </a:r>
            <a:endParaRPr kumimoji="1" lang="ja-JP" altLang="en-US" dirty="0"/>
          </a:p>
        </p:txBody>
      </p:sp>
      <p:sp>
        <p:nvSpPr>
          <p:cNvPr id="21" name="ドーナツ 20"/>
          <p:cNvSpPr/>
          <p:nvPr/>
        </p:nvSpPr>
        <p:spPr>
          <a:xfrm>
            <a:off x="4778997" y="4285637"/>
            <a:ext cx="519836" cy="549876"/>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右矢印 21"/>
          <p:cNvSpPr/>
          <p:nvPr/>
        </p:nvSpPr>
        <p:spPr>
          <a:xfrm flipH="1">
            <a:off x="4087713" y="4959177"/>
            <a:ext cx="4015946" cy="4819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smtClean="0"/>
              <a:t>捏造は不可能</a:t>
            </a:r>
            <a:endParaRPr kumimoji="1" lang="ja-JP" altLang="en-US" dirty="0"/>
          </a:p>
        </p:txBody>
      </p:sp>
      <p:sp>
        <p:nvSpPr>
          <p:cNvPr id="23" name="禁止 22"/>
          <p:cNvSpPr/>
          <p:nvPr/>
        </p:nvSpPr>
        <p:spPr>
          <a:xfrm>
            <a:off x="4778997" y="4922107"/>
            <a:ext cx="519836" cy="544385"/>
          </a:xfrm>
          <a:prstGeom prst="noSmoking">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solidFill>
                <a:schemeClr val="tx1"/>
              </a:solidFill>
            </a:endParaRPr>
          </a:p>
        </p:txBody>
      </p:sp>
      <p:pic>
        <p:nvPicPr>
          <p:cNvPr id="24" name="図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1863" y="5789880"/>
            <a:ext cx="758656" cy="758656"/>
          </a:xfrm>
          <a:prstGeom prst="rect">
            <a:avLst/>
          </a:prstGeom>
        </p:spPr>
      </p:pic>
    </p:spTree>
    <p:extLst>
      <p:ext uri="{BB962C8B-B14F-4D97-AF65-F5344CB8AC3E}">
        <p14:creationId xmlns:p14="http://schemas.microsoft.com/office/powerpoint/2010/main" val="1691636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電子署名と鍵</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このままだと、署名する人ごとにトラップドア付き一方向性関数を用意しなきゃいけない</a:t>
            </a:r>
            <a:endParaRPr kumimoji="1" lang="en-US" altLang="ja-JP" dirty="0" smtClean="0"/>
          </a:p>
          <a:p>
            <a:r>
              <a:rPr kumimoji="1" lang="ja-JP" altLang="en-US" dirty="0" smtClean="0"/>
              <a:t>面倒なので、トラップドア付き一方向性関数にパラメータを与えられるようにする</a:t>
            </a:r>
            <a:endParaRPr kumimoji="1" lang="en-US" altLang="ja-JP" dirty="0" smtClean="0"/>
          </a:p>
          <a:p>
            <a:r>
              <a:rPr kumimoji="1" lang="ja-JP" altLang="en-US" dirty="0" smtClean="0"/>
              <a:t>検証用のパラメータを「検証鍵」「公開鍵」と呼ぶ</a:t>
            </a:r>
            <a:endParaRPr kumimoji="1" lang="en-US" altLang="ja-JP" dirty="0" smtClean="0"/>
          </a:p>
          <a:p>
            <a:r>
              <a:rPr kumimoji="1" lang="ja-JP" altLang="en-US" dirty="0" smtClean="0"/>
              <a:t>トラップドアを開ける鍵を「署名鍵」「秘密鍵」と呼ぶ</a:t>
            </a:r>
            <a:endParaRPr kumimoji="1" lang="en-US" altLang="ja-JP" dirty="0" smtClean="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1763" y="4458730"/>
            <a:ext cx="1558753" cy="1781432"/>
          </a:xfrm>
          <a:prstGeom prst="rect">
            <a:avLst/>
          </a:prstGeom>
        </p:spPr>
      </p:pic>
      <p:sp>
        <p:nvSpPr>
          <p:cNvPr id="5" name="テキスト ボックス 4"/>
          <p:cNvSpPr txBox="1"/>
          <p:nvPr/>
        </p:nvSpPr>
        <p:spPr>
          <a:xfrm>
            <a:off x="6297695" y="6326659"/>
            <a:ext cx="1346887" cy="369332"/>
          </a:xfrm>
          <a:prstGeom prst="rect">
            <a:avLst/>
          </a:prstGeom>
          <a:noFill/>
        </p:spPr>
        <p:txBody>
          <a:bodyPr wrap="square" rtlCol="0">
            <a:spAutoFit/>
          </a:bodyPr>
          <a:lstStyle/>
          <a:p>
            <a:pPr algn="ctr"/>
            <a:r>
              <a:rPr kumimoji="1" lang="ja-JP" altLang="en-US" dirty="0" smtClean="0"/>
              <a:t>検証する人</a:t>
            </a:r>
            <a:endParaRPr kumimoji="1" lang="ja-JP" altLang="en-US" dirty="0"/>
          </a:p>
        </p:txBody>
      </p:sp>
      <p:sp>
        <p:nvSpPr>
          <p:cNvPr id="6" name="角丸四角形吹き出し 5"/>
          <p:cNvSpPr/>
          <p:nvPr/>
        </p:nvSpPr>
        <p:spPr>
          <a:xfrm>
            <a:off x="7750516" y="4458730"/>
            <a:ext cx="1270945" cy="706394"/>
          </a:xfrm>
          <a:prstGeom prst="wedgeRoundRectCallout">
            <a:avLst>
              <a:gd name="adj1" fmla="val -53889"/>
              <a:gd name="adj2" fmla="val 6774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検証鍵</a:t>
            </a:r>
            <a:endParaRPr kumimoji="1" lang="ja-JP" altLang="en-US"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2566" y="4458730"/>
            <a:ext cx="1558753" cy="1781432"/>
          </a:xfrm>
          <a:prstGeom prst="rect">
            <a:avLst/>
          </a:prstGeom>
        </p:spPr>
      </p:pic>
      <p:sp>
        <p:nvSpPr>
          <p:cNvPr id="11" name="テキスト ボックス 10"/>
          <p:cNvSpPr txBox="1"/>
          <p:nvPr/>
        </p:nvSpPr>
        <p:spPr>
          <a:xfrm>
            <a:off x="3658498" y="6326659"/>
            <a:ext cx="1346887" cy="369332"/>
          </a:xfrm>
          <a:prstGeom prst="rect">
            <a:avLst/>
          </a:prstGeom>
          <a:noFill/>
        </p:spPr>
        <p:txBody>
          <a:bodyPr wrap="square" rtlCol="0">
            <a:spAutoFit/>
          </a:bodyPr>
          <a:lstStyle/>
          <a:p>
            <a:pPr algn="ctr"/>
            <a:r>
              <a:rPr kumimoji="1" lang="ja-JP" altLang="en-US" dirty="0" smtClean="0"/>
              <a:t>検証する人</a:t>
            </a:r>
            <a:endParaRPr kumimoji="1" lang="ja-JP" altLang="en-US" dirty="0"/>
          </a:p>
        </p:txBody>
      </p:sp>
      <p:sp>
        <p:nvSpPr>
          <p:cNvPr id="12" name="角丸四角形吹き出し 11"/>
          <p:cNvSpPr/>
          <p:nvPr/>
        </p:nvSpPr>
        <p:spPr>
          <a:xfrm>
            <a:off x="5111319" y="4458730"/>
            <a:ext cx="1270945" cy="706394"/>
          </a:xfrm>
          <a:prstGeom prst="wedgeRoundRectCallout">
            <a:avLst>
              <a:gd name="adj1" fmla="val -53889"/>
              <a:gd name="adj2" fmla="val 6774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検証鍵</a:t>
            </a:r>
            <a:endParaRPr kumimoji="1" lang="ja-JP" altLang="en-US" dirty="0"/>
          </a:p>
        </p:txBody>
      </p:sp>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2826" y="4458730"/>
            <a:ext cx="1558753" cy="1781432"/>
          </a:xfrm>
          <a:prstGeom prst="rect">
            <a:avLst/>
          </a:prstGeom>
        </p:spPr>
      </p:pic>
      <p:sp>
        <p:nvSpPr>
          <p:cNvPr id="14" name="テキスト ボックス 13"/>
          <p:cNvSpPr txBox="1"/>
          <p:nvPr/>
        </p:nvSpPr>
        <p:spPr>
          <a:xfrm>
            <a:off x="9148758" y="6326659"/>
            <a:ext cx="1346887" cy="369332"/>
          </a:xfrm>
          <a:prstGeom prst="rect">
            <a:avLst/>
          </a:prstGeom>
          <a:noFill/>
        </p:spPr>
        <p:txBody>
          <a:bodyPr wrap="square" rtlCol="0">
            <a:spAutoFit/>
          </a:bodyPr>
          <a:lstStyle/>
          <a:p>
            <a:pPr algn="ctr"/>
            <a:r>
              <a:rPr kumimoji="1" lang="ja-JP" altLang="en-US" dirty="0" smtClean="0"/>
              <a:t>検証する人</a:t>
            </a:r>
            <a:endParaRPr kumimoji="1" lang="ja-JP" altLang="en-US" dirty="0"/>
          </a:p>
        </p:txBody>
      </p:sp>
      <p:sp>
        <p:nvSpPr>
          <p:cNvPr id="15" name="角丸四角形吹き出し 14"/>
          <p:cNvSpPr/>
          <p:nvPr/>
        </p:nvSpPr>
        <p:spPr>
          <a:xfrm>
            <a:off x="10601579" y="4458730"/>
            <a:ext cx="1270945" cy="706394"/>
          </a:xfrm>
          <a:prstGeom prst="wedgeRoundRectCallout">
            <a:avLst>
              <a:gd name="adj1" fmla="val -53889"/>
              <a:gd name="adj2" fmla="val 6774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検証鍵</a:t>
            </a:r>
            <a:endParaRPr kumimoji="1" lang="ja-JP" altLang="en-US" dirty="0"/>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51" y="4513750"/>
            <a:ext cx="2192126" cy="1997575"/>
          </a:xfrm>
          <a:prstGeom prst="rect">
            <a:avLst/>
          </a:prstGeom>
        </p:spPr>
      </p:pic>
      <p:sp>
        <p:nvSpPr>
          <p:cNvPr id="17" name="テキスト ボックス 16"/>
          <p:cNvSpPr txBox="1"/>
          <p:nvPr/>
        </p:nvSpPr>
        <p:spPr>
          <a:xfrm>
            <a:off x="1212970" y="6326659"/>
            <a:ext cx="1346887" cy="369332"/>
          </a:xfrm>
          <a:prstGeom prst="rect">
            <a:avLst/>
          </a:prstGeom>
          <a:noFill/>
        </p:spPr>
        <p:txBody>
          <a:bodyPr wrap="square" rtlCol="0">
            <a:spAutoFit/>
          </a:bodyPr>
          <a:lstStyle/>
          <a:p>
            <a:pPr algn="ctr"/>
            <a:r>
              <a:rPr kumimoji="1" lang="ja-JP" altLang="en-US" dirty="0" smtClean="0"/>
              <a:t>署名作成者</a:t>
            </a:r>
            <a:endParaRPr kumimoji="1" lang="ja-JP" altLang="en-US" dirty="0"/>
          </a:p>
        </p:txBody>
      </p:sp>
      <p:sp>
        <p:nvSpPr>
          <p:cNvPr id="18" name="角丸四角形吹き出し 17"/>
          <p:cNvSpPr/>
          <p:nvPr/>
        </p:nvSpPr>
        <p:spPr>
          <a:xfrm>
            <a:off x="2155351" y="4329084"/>
            <a:ext cx="1270945" cy="706394"/>
          </a:xfrm>
          <a:prstGeom prst="wedgeRoundRectCallout">
            <a:avLst>
              <a:gd name="adj1" fmla="val -53889"/>
              <a:gd name="adj2" fmla="val 6774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dirty="0" smtClean="0"/>
              <a:t>署名鍵</a:t>
            </a:r>
            <a:endParaRPr kumimoji="1" lang="ja-JP" altLang="en-US" dirty="0"/>
          </a:p>
        </p:txBody>
      </p:sp>
    </p:spTree>
    <p:extLst>
      <p:ext uri="{BB962C8B-B14F-4D97-AF65-F5344CB8AC3E}">
        <p14:creationId xmlns:p14="http://schemas.microsoft.com/office/powerpoint/2010/main" val="3823562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ブロックチェインの基礎理論</a:t>
            </a:r>
            <a:endParaRPr kumimoji="1" lang="ja-JP" altLang="en-US" dirty="0"/>
          </a:p>
        </p:txBody>
      </p:sp>
      <p:sp>
        <p:nvSpPr>
          <p:cNvPr id="4" name="テキスト プレースホルダー 3"/>
          <p:cNvSpPr>
            <a:spLocks noGrp="1"/>
          </p:cNvSpPr>
          <p:nvPr>
            <p:ph type="body" idx="1"/>
          </p:nvPr>
        </p:nvSpPr>
        <p:spPr/>
        <p:txBody>
          <a:bodyPr/>
          <a:lstStyle/>
          <a:p>
            <a:r>
              <a:rPr lang="ja-JP" altLang="en-US" dirty="0" smtClean="0"/>
              <a:t>サトシ・ナカモト氏の論文を簡単に解説</a:t>
            </a:r>
            <a:endParaRPr kumimoji="1" lang="ja-JP" altLang="en-US" dirty="0"/>
          </a:p>
        </p:txBody>
      </p:sp>
    </p:spTree>
    <p:extLst>
      <p:ext uri="{BB962C8B-B14F-4D97-AF65-F5344CB8AC3E}">
        <p14:creationId xmlns:p14="http://schemas.microsoft.com/office/powerpoint/2010/main" val="3489783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所有権の移転</a:t>
            </a:r>
            <a:endParaRPr kumimoji="1" lang="ja-JP" altLang="en-US" dirty="0"/>
          </a:p>
        </p:txBody>
      </p:sp>
      <p:sp>
        <p:nvSpPr>
          <p:cNvPr id="3" name="コンテンツ プレースホルダー 2"/>
          <p:cNvSpPr>
            <a:spLocks noGrp="1"/>
          </p:cNvSpPr>
          <p:nvPr>
            <p:ph sz="quarter" idx="13"/>
          </p:nvPr>
        </p:nvSpPr>
        <p:spPr/>
        <p:txBody>
          <a:bodyPr/>
          <a:lstStyle/>
          <a:p>
            <a:r>
              <a:rPr kumimoji="1" lang="ja-JP" altLang="en-US" dirty="0" smtClean="0"/>
              <a:t>「次の持ち主の公開鍵」を「今の持ち主が署名」することで所有権の移転とみなす</a:t>
            </a:r>
            <a:endParaRPr kumimoji="1" lang="en-US" altLang="ja-JP" dirty="0" smtClean="0"/>
          </a:p>
          <a:p>
            <a:r>
              <a:rPr kumimoji="1" lang="ja-JP" altLang="en-US" dirty="0" smtClean="0"/>
              <a:t>この組み合わせを「取引」「トランザクション」と呼ぶ</a:t>
            </a:r>
            <a:endParaRPr kumimoji="1" lang="en-US" altLang="ja-JP" dirty="0" smtClean="0"/>
          </a:p>
        </p:txBody>
      </p:sp>
      <p:sp>
        <p:nvSpPr>
          <p:cNvPr id="4" name="1 つの角を切り取った四角形 3"/>
          <p:cNvSpPr/>
          <p:nvPr/>
        </p:nvSpPr>
        <p:spPr>
          <a:xfrm>
            <a:off x="4792049" y="3336324"/>
            <a:ext cx="2607275" cy="2879125"/>
          </a:xfrm>
          <a:prstGeom prst="snip1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kumimoji="1" lang="ja-JP" altLang="en-US" dirty="0" smtClean="0"/>
              <a:t>トランザクション</a:t>
            </a:r>
            <a:endParaRPr kumimoji="1" lang="ja-JP" altLang="en-US" dirty="0"/>
          </a:p>
        </p:txBody>
      </p:sp>
      <p:sp>
        <p:nvSpPr>
          <p:cNvPr id="5" name="角丸四角形 4"/>
          <p:cNvSpPr/>
          <p:nvPr/>
        </p:nvSpPr>
        <p:spPr>
          <a:xfrm>
            <a:off x="5108028" y="5533697"/>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新しい公開鍵</a:t>
            </a:r>
            <a:endParaRPr kumimoji="1" lang="ja-JP" altLang="en-US" dirty="0"/>
          </a:p>
        </p:txBody>
      </p:sp>
      <p:sp>
        <p:nvSpPr>
          <p:cNvPr id="6" name="角丸四角形 5"/>
          <p:cNvSpPr/>
          <p:nvPr/>
        </p:nvSpPr>
        <p:spPr>
          <a:xfrm>
            <a:off x="5108028" y="4350217"/>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電子</a:t>
            </a:r>
            <a:r>
              <a:rPr lang="ja-JP" altLang="en-US" dirty="0"/>
              <a:t>署名</a:t>
            </a:r>
            <a:endParaRPr kumimoji="1" lang="ja-JP" altLang="en-US" dirty="0"/>
          </a:p>
        </p:txBody>
      </p:sp>
      <p:cxnSp>
        <p:nvCxnSpPr>
          <p:cNvPr id="8" name="直線矢印コネクタ 7"/>
          <p:cNvCxnSpPr>
            <a:stCxn id="6" idx="2"/>
            <a:endCxn id="5" idx="0"/>
          </p:cNvCxnSpPr>
          <p:nvPr/>
        </p:nvCxnSpPr>
        <p:spPr>
          <a:xfrm>
            <a:off x="6132787" y="4775886"/>
            <a:ext cx="0" cy="757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角丸四角形 9"/>
          <p:cNvSpPr/>
          <p:nvPr/>
        </p:nvSpPr>
        <p:spPr>
          <a:xfrm>
            <a:off x="1875763" y="4350216"/>
            <a:ext cx="2049517" cy="4256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smtClean="0"/>
              <a:t>持ち主の秘密鍵</a:t>
            </a:r>
            <a:endParaRPr kumimoji="1" lang="ja-JP" altLang="en-US" dirty="0"/>
          </a:p>
        </p:txBody>
      </p:sp>
      <p:cxnSp>
        <p:nvCxnSpPr>
          <p:cNvPr id="12" name="直線矢印コネクタ 11"/>
          <p:cNvCxnSpPr>
            <a:stCxn id="10" idx="3"/>
            <a:endCxn id="6" idx="1"/>
          </p:cNvCxnSpPr>
          <p:nvPr/>
        </p:nvCxnSpPr>
        <p:spPr>
          <a:xfrm>
            <a:off x="3925280" y="4563051"/>
            <a:ext cx="11827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815972"/>
      </p:ext>
    </p:extLst>
  </p:cSld>
  <p:clrMapOvr>
    <a:masterClrMapping/>
  </p:clrMapOvr>
</p:sld>
</file>

<file path=ppt/theme/theme1.xml><?xml version="1.0" encoding="utf-8"?>
<a:theme xmlns:a="http://schemas.openxmlformats.org/drawingml/2006/main" name="しずく">
  <a:themeElements>
    <a:clrScheme name="しずく">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TM04033925[[fn=しずく]]</Template>
  <TotalTime>244</TotalTime>
  <Words>1645</Words>
  <Application>Microsoft Office PowerPoint</Application>
  <PresentationFormat>ワイド画面</PresentationFormat>
  <Paragraphs>276</Paragraphs>
  <Slides>40</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40</vt:i4>
      </vt:variant>
    </vt:vector>
  </HeadingPairs>
  <TitlesOfParts>
    <vt:vector size="45" baseType="lpstr">
      <vt:lpstr>ＭＳ Ｐゴシック</vt:lpstr>
      <vt:lpstr>Tw Cen MT</vt:lpstr>
      <vt:lpstr>Arial</vt:lpstr>
      <vt:lpstr>Calibri</vt:lpstr>
      <vt:lpstr>しずく</vt:lpstr>
      <vt:lpstr>基礎から説明する暗号通貨</vt:lpstr>
      <vt:lpstr>暗号理論の基礎</vt:lpstr>
      <vt:lpstr>「一方向性」という概念</vt:lpstr>
      <vt:lpstr>一方向性の例</vt:lpstr>
      <vt:lpstr>トラップドア付き一方向性関数</vt:lpstr>
      <vt:lpstr>電子署名</vt:lpstr>
      <vt:lpstr>電子署名と鍵</vt:lpstr>
      <vt:lpstr>ブロックチェインの基礎理論</vt:lpstr>
      <vt:lpstr>所有権の移転</vt:lpstr>
      <vt:lpstr>トランザクションチェイン</vt:lpstr>
      <vt:lpstr>コインを「持つ」とは</vt:lpstr>
      <vt:lpstr>二重使用を防ぐ</vt:lpstr>
      <vt:lpstr>タイムスタンプサーバ</vt:lpstr>
      <vt:lpstr>タイムスタンプサーバの信頼性</vt:lpstr>
      <vt:lpstr>プルーフオブワーク</vt:lpstr>
      <vt:lpstr>ブロックチェイン</vt:lpstr>
      <vt:lpstr>マイニング</vt:lpstr>
      <vt:lpstr>マークルツリー</vt:lpstr>
      <vt:lpstr>ディスク容量の削減</vt:lpstr>
      <vt:lpstr>アーキテクチャの全体図</vt:lpstr>
      <vt:lpstr>アーキテクチャの問題</vt:lpstr>
      <vt:lpstr>マイニングの難しさ調整</vt:lpstr>
      <vt:lpstr>チェインの分岐</vt:lpstr>
      <vt:lpstr>チェインの分岐の解消</vt:lpstr>
      <vt:lpstr>51%アタック</vt:lpstr>
      <vt:lpstr>51%アタックでできること</vt:lpstr>
      <vt:lpstr>51%アタックでできること</vt:lpstr>
      <vt:lpstr>51%アタックでできること</vt:lpstr>
      <vt:lpstr>51%アタックでできないこと</vt:lpstr>
      <vt:lpstr>51%アタックでできないこと</vt:lpstr>
      <vt:lpstr>51%アタックでできないこと</vt:lpstr>
      <vt:lpstr>ビットコインの仕組み</vt:lpstr>
      <vt:lpstr>ブロックの設計</vt:lpstr>
      <vt:lpstr>トランザクションの設計</vt:lpstr>
      <vt:lpstr>トランザクションスクリプト</vt:lpstr>
      <vt:lpstr>典型的な pay-to-pubkey-hash スクリプト</vt:lpstr>
      <vt:lpstr>トランザクションに任意のデータを埋め込む</vt:lpstr>
      <vt:lpstr>Bitcoin 2.0</vt:lpstr>
      <vt:lpstr>任意データ領域に取引を書く</vt:lpstr>
      <vt:lpstr>プルーフオブバーン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基礎から説明する暗号通貨 ～仕組みからbc2.0まで～</dc:title>
  <dc:creator>y.hoshizuki</dc:creator>
  <cp:lastModifiedBy>y.hoshizuki</cp:lastModifiedBy>
  <cp:revision>28</cp:revision>
  <dcterms:created xsi:type="dcterms:W3CDTF">2017-12-29T17:42:24Z</dcterms:created>
  <dcterms:modified xsi:type="dcterms:W3CDTF">2017-12-30T01:46:42Z</dcterms:modified>
</cp:coreProperties>
</file>